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87" r:id="rId2"/>
    <p:sldId id="256" r:id="rId3"/>
    <p:sldId id="257" r:id="rId4"/>
    <p:sldId id="259" r:id="rId5"/>
    <p:sldId id="258" r:id="rId6"/>
    <p:sldId id="260" r:id="rId7"/>
    <p:sldId id="261" r:id="rId8"/>
    <p:sldId id="276" r:id="rId9"/>
    <p:sldId id="277" r:id="rId10"/>
    <p:sldId id="278" r:id="rId11"/>
    <p:sldId id="279" r:id="rId12"/>
    <p:sldId id="283" r:id="rId13"/>
    <p:sldId id="284" r:id="rId14"/>
    <p:sldId id="286" r:id="rId15"/>
    <p:sldId id="269" r:id="rId16"/>
    <p:sldId id="270" r:id="rId17"/>
    <p:sldId id="263" r:id="rId18"/>
    <p:sldId id="282" r:id="rId19"/>
    <p:sldId id="265" r:id="rId20"/>
    <p:sldId id="281" r:id="rId21"/>
    <p:sldId id="268" r:id="rId22"/>
    <p:sldId id="267" r:id="rId23"/>
    <p:sldId id="266" r:id="rId24"/>
    <p:sldId id="271" r:id="rId25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F7DB58-D554-4873-8DD1-F3C9D67D35F2}" v="1" dt="2026-06-11T07:20:41.1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0063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Mensaje de apertura: no es una presentación técnica para especialistas. Es una explicación de cómo se está transformando el trabajo del viñedo: de observar y reaccionar a medir, anticipar y priorizar.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Explicar que el objetivo no es “hacer IA” por moda, sino resolver un problema clásico: cada parcela se comporta de forma diferente y las decisiones de aclareo deben ser cada vez más finas.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Traducir la parte técnica: la teledetección ve más allá del ojo humano; el agroclima evita trabajar con datos demasiado generales; la topografía explica diferencias estructurales; los datos agronómicos aportan el conocimiento de la bodega.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Insistir en que la metodología es incremental. Al principio el modelo aprende; después se valida; y con cada campaña gana precisión y utilidad.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Utilizar esta diapositiva para desmitificar la IA. No decide sola ni sustituye la visita al viñedo. Aprende relaciones históricas y actuales, genera una predicción y ayuda a priorizar dónde mirar y actuar.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Cierre para gran audiencia: ya hay resultados cuantitativos relevantes, pero lo más importante es el cambio de paradigma. Muga empieza a convertir el viñedo en un sistema medible, comparable y predictivo.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57145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84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FE543-0DCA-6AC6-FD3A-49EEFF60D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screen_dark_high_tech_sci_fi_agricultural_batch_3.png">
            <a:extLst>
              <a:ext uri="{FF2B5EF4-FFF2-40B4-BE49-F238E27FC236}">
                <a16:creationId xmlns:a16="http://schemas.microsoft.com/office/drawing/2014/main" id="{46027804-CEB3-939E-6BD6-05B371FB7C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9327C271-1673-1028-5C95-0FCE199D492B}"/>
              </a:ext>
            </a:extLst>
          </p:cNvPr>
          <p:cNvSpPr/>
          <p:nvPr/>
        </p:nvSpPr>
        <p:spPr>
          <a:xfrm>
            <a:off x="26184" y="0"/>
            <a:ext cx="12191695" cy="6858000"/>
          </a:xfrm>
          <a:prstGeom prst="rect">
            <a:avLst/>
          </a:prstGeom>
          <a:solidFill>
            <a:srgbClr val="04141E">
              <a:alpha val="60000"/>
            </a:srgbClr>
          </a:solidFill>
          <a:ln w="12700">
            <a:solidFill>
              <a:srgbClr val="04141E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pic>
        <p:nvPicPr>
          <p:cNvPr id="10" name="Imagen 9" descr="Fundación para la Cultura del Vino">
            <a:extLst>
              <a:ext uri="{FF2B5EF4-FFF2-40B4-BE49-F238E27FC236}">
                <a16:creationId xmlns:a16="http://schemas.microsoft.com/office/drawing/2014/main" id="{9197ED0E-8E5A-FBA6-E945-AF6DE1EAC75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40781" y="2876910"/>
            <a:ext cx="4762500" cy="202882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0D9EAE8-DAA4-E3C8-8C51-9868F4B10740}"/>
              </a:ext>
            </a:extLst>
          </p:cNvPr>
          <p:cNvSpPr txBox="1"/>
          <p:nvPr/>
        </p:nvSpPr>
        <p:spPr>
          <a:xfrm>
            <a:off x="874480" y="889015"/>
            <a:ext cx="104427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>
                <a:solidFill>
                  <a:schemeClr val="bg1"/>
                </a:solidFill>
              </a:rPr>
              <a:t>Uso actual de la IA en las bodegas de la Fundación para la Cultura del Vino</a:t>
            </a:r>
          </a:p>
        </p:txBody>
      </p:sp>
    </p:spTree>
    <p:extLst>
      <p:ext uri="{BB962C8B-B14F-4D97-AF65-F5344CB8AC3E}">
        <p14:creationId xmlns:p14="http://schemas.microsoft.com/office/powerpoint/2010/main" val="2261306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0" descr="/mnt/data/a_high_resolution_aerial_satellite_style_landscape_batch_2.png">
            <a:extLst>
              <a:ext uri="{FF2B5EF4-FFF2-40B4-BE49-F238E27FC236}">
                <a16:creationId xmlns:a16="http://schemas.microsoft.com/office/drawing/2014/main" id="{9D8F3B3D-E46E-184D-CA89-9B3BA59570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15" name="Shape 0">
            <a:extLst>
              <a:ext uri="{FF2B5EF4-FFF2-40B4-BE49-F238E27FC236}">
                <a16:creationId xmlns:a16="http://schemas.microsoft.com/office/drawing/2014/main" id="{F0DED0F4-2EBB-937E-6FCE-5BD01255CC84}"/>
              </a:ext>
            </a:extLst>
          </p:cNvPr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rgbClr val="04141E">
              <a:alpha val="64000"/>
            </a:srgbClr>
          </a:solidFill>
          <a:ln w="12700">
            <a:solidFill>
              <a:srgbClr val="04141E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5" name="TextBox 4"/>
          <p:cNvSpPr txBox="1"/>
          <p:nvPr/>
        </p:nvSpPr>
        <p:spPr>
          <a:xfrm>
            <a:off x="585216" y="365760"/>
            <a:ext cx="3291840" cy="2286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1">
                <a:solidFill>
                  <a:srgbClr val="54DBD6"/>
                </a:solidFill>
                <a:latin typeface="Aptos"/>
              </a:rPr>
              <a:t>VISUAL AGENT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585216" y="713232"/>
            <a:ext cx="502920" cy="27432"/>
          </a:xfrm>
          <a:prstGeom prst="rect">
            <a:avLst/>
          </a:prstGeom>
          <a:solidFill>
            <a:srgbClr val="54DB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585216" y="786674"/>
            <a:ext cx="8074152" cy="58477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lang="es-ES" sz="3800" b="1" dirty="0">
                <a:solidFill>
                  <a:srgbClr val="FFFFFF"/>
                </a:solidFill>
                <a:latin typeface="Aptos Display"/>
              </a:rPr>
              <a:t>Agente VISUAL </a:t>
            </a:r>
            <a:r>
              <a:rPr sz="3800" b="1" dirty="0" err="1">
                <a:solidFill>
                  <a:srgbClr val="FFFFFF"/>
                </a:solidFill>
                <a:latin typeface="Aptos Display"/>
              </a:rPr>
              <a:t>sobre</a:t>
            </a:r>
            <a:r>
              <a:rPr sz="3800" b="1" dirty="0">
                <a:solidFill>
                  <a:srgbClr val="FFFFFF"/>
                </a:solidFill>
                <a:latin typeface="Aptos Display"/>
              </a:rPr>
              <a:t> </a:t>
            </a:r>
            <a:r>
              <a:rPr sz="3800" b="1" dirty="0" err="1">
                <a:solidFill>
                  <a:srgbClr val="FFFFFF"/>
                </a:solidFill>
                <a:latin typeface="Aptos Display"/>
              </a:rPr>
              <a:t>sistemas</a:t>
            </a:r>
            <a:r>
              <a:rPr sz="3800" b="1" dirty="0">
                <a:solidFill>
                  <a:srgbClr val="FFFFFF"/>
                </a:solidFill>
                <a:latin typeface="Aptos Display"/>
              </a:rPr>
              <a:t> reales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4360" y="1480986"/>
            <a:ext cx="10006584" cy="20005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300" b="0" dirty="0">
                <a:solidFill>
                  <a:srgbClr val="CADAE2"/>
                </a:solidFill>
                <a:latin typeface="Aptos"/>
              </a:rPr>
              <a:t>El </a:t>
            </a:r>
            <a:r>
              <a:rPr lang="es-ES" sz="1300" b="0" dirty="0">
                <a:solidFill>
                  <a:srgbClr val="CADAE2"/>
                </a:solidFill>
                <a:latin typeface="Aptos"/>
              </a:rPr>
              <a:t>modelo integrado dentro de un equipo de </a:t>
            </a:r>
            <a:r>
              <a:rPr lang="es-ES" sz="1300" b="0" dirty="0" err="1">
                <a:solidFill>
                  <a:srgbClr val="CADAE2"/>
                </a:solidFill>
                <a:latin typeface="Aptos"/>
              </a:rPr>
              <a:t>teams</a:t>
            </a:r>
            <a:r>
              <a:rPr lang="es-ES" sz="1300" b="0" dirty="0">
                <a:solidFill>
                  <a:srgbClr val="CADAE2"/>
                </a:solidFill>
                <a:latin typeface="Aptos"/>
              </a:rPr>
              <a:t> está en uno de nuestros servidores contra el data </a:t>
            </a:r>
            <a:r>
              <a:rPr lang="es-ES" sz="1300" b="0" dirty="0" err="1">
                <a:solidFill>
                  <a:srgbClr val="CADAE2"/>
                </a:solidFill>
                <a:latin typeface="Aptos"/>
              </a:rPr>
              <a:t>warehouse</a:t>
            </a:r>
            <a:r>
              <a:rPr lang="es-ES" sz="1300" b="0" dirty="0">
                <a:solidFill>
                  <a:srgbClr val="CADAE2"/>
                </a:solidFill>
                <a:latin typeface="Aptos"/>
              </a:rPr>
              <a:t> como fuente de verdad</a:t>
            </a:r>
            <a:r>
              <a:rPr sz="1300" b="0" dirty="0">
                <a:solidFill>
                  <a:srgbClr val="CADAE2"/>
                </a:solidFill>
                <a:latin typeface="Aptos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85216" y="1790578"/>
            <a:ext cx="5669280" cy="557730"/>
          </a:xfrm>
          <a:prstGeom prst="roundRect">
            <a:avLst/>
          </a:prstGeom>
          <a:solidFill>
            <a:srgbClr val="071621"/>
          </a:solidFill>
          <a:ln>
            <a:solidFill>
              <a:srgbClr val="52B2B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731520" y="1844764"/>
            <a:ext cx="5166360" cy="43088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lang="es-ES" sz="1400" b="0" dirty="0">
                <a:solidFill>
                  <a:srgbClr val="FFFFFF"/>
                </a:solidFill>
                <a:latin typeface="Aptos"/>
              </a:rPr>
              <a:t>Podemos, a través del chat </a:t>
            </a:r>
            <a:r>
              <a:rPr lang="es-ES" sz="1400" b="0" dirty="0" err="1">
                <a:solidFill>
                  <a:srgbClr val="FFFFFF"/>
                </a:solidFill>
                <a:latin typeface="Aptos"/>
              </a:rPr>
              <a:t>bot</a:t>
            </a:r>
            <a:r>
              <a:rPr lang="es-ES" sz="1400" b="0" dirty="0">
                <a:solidFill>
                  <a:srgbClr val="FFFFFF"/>
                </a:solidFill>
                <a:latin typeface="Aptos"/>
              </a:rPr>
              <a:t>, consultar todo lo relativo a las actividades realizadas en nuestras parcelas.</a:t>
            </a:r>
            <a:endParaRPr sz="1400" b="0" dirty="0">
              <a:solidFill>
                <a:srgbClr val="FFFFFF"/>
              </a:solidFill>
              <a:latin typeface="Aptos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A9377FEA-E760-8CB0-961E-FDA5DBFC0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553" y="2529542"/>
            <a:ext cx="9208653" cy="3734593"/>
          </a:xfrm>
          <a:prstGeom prst="rect">
            <a:avLst/>
          </a:prstGeom>
        </p:spPr>
      </p:pic>
      <p:sp>
        <p:nvSpPr>
          <p:cNvPr id="9" name="Rectangle 24">
            <a:extLst>
              <a:ext uri="{FF2B5EF4-FFF2-40B4-BE49-F238E27FC236}">
                <a16:creationId xmlns:a16="http://schemas.microsoft.com/office/drawing/2014/main" id="{244CD3D9-1D0B-54B9-208A-5EC447947BED}"/>
              </a:ext>
            </a:extLst>
          </p:cNvPr>
          <p:cNvSpPr/>
          <p:nvPr/>
        </p:nvSpPr>
        <p:spPr>
          <a:xfrm>
            <a:off x="731520" y="6336792"/>
            <a:ext cx="9326880" cy="18288"/>
          </a:xfrm>
          <a:prstGeom prst="rect">
            <a:avLst/>
          </a:prstGeom>
          <a:solidFill>
            <a:srgbClr val="54DB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25">
            <a:extLst>
              <a:ext uri="{FF2B5EF4-FFF2-40B4-BE49-F238E27FC236}">
                <a16:creationId xmlns:a16="http://schemas.microsoft.com/office/drawing/2014/main" id="{639A72A8-5E91-440B-38CD-141D4C864FDD}"/>
              </a:ext>
            </a:extLst>
          </p:cNvPr>
          <p:cNvSpPr txBox="1"/>
          <p:nvPr/>
        </p:nvSpPr>
        <p:spPr>
          <a:xfrm>
            <a:off x="642747" y="6390894"/>
            <a:ext cx="2286000" cy="2308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lang="es-ES" sz="900" b="0">
                <a:solidFill>
                  <a:srgbClr val="C6D6DF"/>
                </a:solidFill>
                <a:latin typeface="Aptos"/>
              </a:rPr>
              <a:t>Alma </a:t>
            </a:r>
            <a:r>
              <a:rPr lang="es-ES" sz="900" b="0" err="1">
                <a:solidFill>
                  <a:srgbClr val="C6D6DF"/>
                </a:solidFill>
                <a:latin typeface="Aptos"/>
              </a:rPr>
              <a:t>Carraovejas</a:t>
            </a:r>
            <a:endParaRPr sz="900" b="0">
              <a:solidFill>
                <a:srgbClr val="C6D6DF"/>
              </a:solidFill>
              <a:latin typeface="Aptos"/>
            </a:endParaRPr>
          </a:p>
        </p:txBody>
      </p:sp>
      <p:pic>
        <p:nvPicPr>
          <p:cNvPr id="2" name="Imagen 1" descr="Comercialización – La distribución del vino de Alma Carraovejas">
            <a:extLst>
              <a:ext uri="{FF2B5EF4-FFF2-40B4-BE49-F238E27FC236}">
                <a16:creationId xmlns:a16="http://schemas.microsoft.com/office/drawing/2014/main" id="{E82923B0-2BE0-2C6E-1AEB-4F66E280458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10838697" y="219456"/>
            <a:ext cx="1036111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ficina_moderna_con_vista_a_viñed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5216" y="365760"/>
            <a:ext cx="3291840" cy="2286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1">
                <a:solidFill>
                  <a:srgbClr val="54DBD6"/>
                </a:solidFill>
                <a:latin typeface="Aptos"/>
              </a:rPr>
              <a:t>VISUAL AGENT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585216" y="713232"/>
            <a:ext cx="502920" cy="27432"/>
          </a:xfrm>
          <a:prstGeom prst="rect">
            <a:avLst/>
          </a:prstGeom>
          <a:solidFill>
            <a:srgbClr val="54DB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638890" y="1604832"/>
            <a:ext cx="5916168" cy="800219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just"/>
            <a:r>
              <a:rPr sz="1300" b="0" dirty="0">
                <a:solidFill>
                  <a:srgbClr val="CADAE2"/>
                </a:solidFill>
                <a:latin typeface="Aptos"/>
              </a:rPr>
              <a:t>El </a:t>
            </a:r>
            <a:r>
              <a:rPr sz="1300" b="0" dirty="0" err="1">
                <a:solidFill>
                  <a:srgbClr val="CADAE2"/>
                </a:solidFill>
                <a:latin typeface="Aptos"/>
              </a:rPr>
              <a:t>objetivo</a:t>
            </a:r>
            <a:r>
              <a:rPr sz="1300" b="0" dirty="0">
                <a:solidFill>
                  <a:srgbClr val="CADAE2"/>
                </a:solidFill>
                <a:latin typeface="Aptos"/>
              </a:rPr>
              <a:t> </a:t>
            </a:r>
            <a:r>
              <a:rPr lang="es-ES" sz="1300" b="0" dirty="0">
                <a:solidFill>
                  <a:srgbClr val="CADAE2"/>
                </a:solidFill>
                <a:latin typeface="Aptos"/>
              </a:rPr>
              <a:t>final </a:t>
            </a:r>
            <a:r>
              <a:rPr sz="1300" b="0" dirty="0">
                <a:solidFill>
                  <a:srgbClr val="CADAE2"/>
                </a:solidFill>
                <a:latin typeface="Aptos"/>
              </a:rPr>
              <a:t>es </a:t>
            </a:r>
            <a:r>
              <a:rPr sz="1300" b="0" dirty="0" err="1">
                <a:solidFill>
                  <a:srgbClr val="CADAE2"/>
                </a:solidFill>
                <a:latin typeface="Aptos"/>
              </a:rPr>
              <a:t>que</a:t>
            </a:r>
            <a:r>
              <a:rPr sz="1300" b="0" dirty="0">
                <a:solidFill>
                  <a:srgbClr val="CADAE2"/>
                </a:solidFill>
                <a:latin typeface="Aptos"/>
              </a:rPr>
              <a:t> </a:t>
            </a:r>
            <a:r>
              <a:rPr sz="1300" b="0" dirty="0" err="1">
                <a:solidFill>
                  <a:srgbClr val="CADAE2"/>
                </a:solidFill>
                <a:latin typeface="Aptos"/>
              </a:rPr>
              <a:t>el</a:t>
            </a:r>
            <a:r>
              <a:rPr sz="1300" b="0" dirty="0">
                <a:solidFill>
                  <a:srgbClr val="CADAE2"/>
                </a:solidFill>
                <a:latin typeface="Aptos"/>
              </a:rPr>
              <a:t> </a:t>
            </a:r>
            <a:r>
              <a:rPr sz="1300" b="0" dirty="0" err="1">
                <a:solidFill>
                  <a:srgbClr val="CADAE2"/>
                </a:solidFill>
                <a:latin typeface="Aptos"/>
              </a:rPr>
              <a:t>usuario</a:t>
            </a:r>
            <a:r>
              <a:rPr lang="es-ES" sz="1300" b="0" dirty="0">
                <a:solidFill>
                  <a:srgbClr val="CADAE2"/>
                </a:solidFill>
                <a:latin typeface="Aptos"/>
              </a:rPr>
              <a:t>,</a:t>
            </a:r>
            <a:r>
              <a:rPr sz="1300" b="0" dirty="0">
                <a:solidFill>
                  <a:srgbClr val="CADAE2"/>
                </a:solidFill>
                <a:latin typeface="Aptos"/>
              </a:rPr>
              <a:t> </a:t>
            </a:r>
            <a:r>
              <a:rPr lang="es-ES" sz="1300" b="0" dirty="0">
                <a:solidFill>
                  <a:srgbClr val="CADAE2"/>
                </a:solidFill>
                <a:latin typeface="Aptos"/>
              </a:rPr>
              <a:t>a parte de consultar, </a:t>
            </a:r>
            <a:r>
              <a:rPr sz="1300" b="0" dirty="0" err="1">
                <a:solidFill>
                  <a:srgbClr val="CADAE2"/>
                </a:solidFill>
                <a:latin typeface="Aptos"/>
              </a:rPr>
              <a:t>pueda</a:t>
            </a:r>
            <a:r>
              <a:rPr sz="1300" b="0" dirty="0">
                <a:solidFill>
                  <a:srgbClr val="CADAE2"/>
                </a:solidFill>
                <a:latin typeface="Aptos"/>
              </a:rPr>
              <a:t> </a:t>
            </a:r>
            <a:r>
              <a:rPr sz="1300" b="0" dirty="0" err="1">
                <a:solidFill>
                  <a:srgbClr val="CADAE2"/>
                </a:solidFill>
                <a:latin typeface="Aptos"/>
              </a:rPr>
              <a:t>crear</a:t>
            </a:r>
            <a:r>
              <a:rPr sz="1300" b="0" dirty="0">
                <a:solidFill>
                  <a:srgbClr val="CADAE2"/>
                </a:solidFill>
                <a:latin typeface="Aptos"/>
              </a:rPr>
              <a:t> partes de </a:t>
            </a:r>
            <a:r>
              <a:rPr sz="1300" b="0" dirty="0" err="1">
                <a:solidFill>
                  <a:srgbClr val="CADAE2"/>
                </a:solidFill>
                <a:latin typeface="Aptos"/>
              </a:rPr>
              <a:t>trabajo</a:t>
            </a:r>
            <a:r>
              <a:rPr sz="1300" b="0" dirty="0">
                <a:solidFill>
                  <a:srgbClr val="CADAE2"/>
                </a:solidFill>
                <a:latin typeface="Aptos"/>
              </a:rPr>
              <a:t> y </a:t>
            </a:r>
            <a:r>
              <a:rPr sz="1300" b="0" dirty="0" err="1">
                <a:solidFill>
                  <a:srgbClr val="CADAE2"/>
                </a:solidFill>
                <a:latin typeface="Aptos"/>
              </a:rPr>
              <a:t>consultar</a:t>
            </a:r>
            <a:r>
              <a:rPr sz="1300" b="0" dirty="0">
                <a:solidFill>
                  <a:srgbClr val="CADAE2"/>
                </a:solidFill>
                <a:latin typeface="Aptos"/>
              </a:rPr>
              <a:t> </a:t>
            </a:r>
            <a:r>
              <a:rPr sz="1300" b="0" dirty="0" err="1">
                <a:solidFill>
                  <a:srgbClr val="CADAE2"/>
                </a:solidFill>
                <a:latin typeface="Aptos"/>
              </a:rPr>
              <a:t>datos</a:t>
            </a:r>
            <a:r>
              <a:rPr sz="1300" b="0" dirty="0">
                <a:solidFill>
                  <a:srgbClr val="CADAE2"/>
                </a:solidFill>
                <a:latin typeface="Aptos"/>
              </a:rPr>
              <a:t> con </a:t>
            </a:r>
            <a:r>
              <a:rPr sz="1300" b="0" dirty="0" err="1">
                <a:solidFill>
                  <a:srgbClr val="CADAE2"/>
                </a:solidFill>
                <a:latin typeface="Aptos"/>
              </a:rPr>
              <a:t>apoyo</a:t>
            </a:r>
            <a:r>
              <a:rPr sz="1300" b="0" dirty="0">
                <a:solidFill>
                  <a:srgbClr val="CADAE2"/>
                </a:solidFill>
                <a:latin typeface="Aptos"/>
              </a:rPr>
              <a:t> de IA.</a:t>
            </a:r>
            <a:r>
              <a:rPr lang="es-ES" sz="1300" b="0" dirty="0">
                <a:solidFill>
                  <a:srgbClr val="CADAE2"/>
                </a:solidFill>
                <a:latin typeface="Aptos"/>
              </a:rPr>
              <a:t> Cálculo de concentraciones de tratamiento y generación de ordenes seguida de un mensaje a la persona encargada de realizarlo</a:t>
            </a:r>
            <a:endParaRPr sz="1300" b="0" dirty="0">
              <a:solidFill>
                <a:srgbClr val="CADAE2"/>
              </a:solidFill>
              <a:latin typeface="Apto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85216" y="2644962"/>
            <a:ext cx="5623560" cy="868680"/>
          </a:xfrm>
          <a:prstGeom prst="roundRect">
            <a:avLst/>
          </a:prstGeom>
          <a:solidFill>
            <a:srgbClr val="071621"/>
          </a:solidFill>
          <a:ln>
            <a:solidFill>
              <a:srgbClr val="52B2B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TextBox 14"/>
          <p:cNvSpPr txBox="1"/>
          <p:nvPr/>
        </p:nvSpPr>
        <p:spPr>
          <a:xfrm>
            <a:off x="836676" y="2756136"/>
            <a:ext cx="5120640" cy="64633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just"/>
            <a:r>
              <a:rPr lang="es-ES" sz="1400" b="0" dirty="0">
                <a:solidFill>
                  <a:srgbClr val="CADAE2"/>
                </a:solidFill>
                <a:latin typeface="Aptos"/>
              </a:rPr>
              <a:t>Reducir la </a:t>
            </a:r>
            <a:r>
              <a:rPr sz="1400" b="0" dirty="0" err="1">
                <a:solidFill>
                  <a:srgbClr val="CADAE2"/>
                </a:solidFill>
                <a:latin typeface="Aptos"/>
              </a:rPr>
              <a:t>fricción</a:t>
            </a:r>
            <a:r>
              <a:rPr sz="1400" b="0" dirty="0">
                <a:solidFill>
                  <a:srgbClr val="CADAE2"/>
                </a:solidFill>
                <a:latin typeface="Aptos"/>
              </a:rPr>
              <a:t> </a:t>
            </a:r>
            <a:r>
              <a:rPr sz="1400" b="0" dirty="0" err="1">
                <a:solidFill>
                  <a:srgbClr val="CADAE2"/>
                </a:solidFill>
                <a:latin typeface="Aptos"/>
              </a:rPr>
              <a:t>en</a:t>
            </a:r>
            <a:r>
              <a:rPr sz="1400" b="0" dirty="0">
                <a:solidFill>
                  <a:srgbClr val="CADAE2"/>
                </a:solidFill>
                <a:latin typeface="Aptos"/>
              </a:rPr>
              <a:t> la entrada de </a:t>
            </a:r>
            <a:r>
              <a:rPr sz="1400" b="0" dirty="0" err="1">
                <a:solidFill>
                  <a:srgbClr val="CADAE2"/>
                </a:solidFill>
                <a:latin typeface="Aptos"/>
              </a:rPr>
              <a:t>información</a:t>
            </a:r>
            <a:r>
              <a:rPr sz="1400" b="0" dirty="0">
                <a:solidFill>
                  <a:srgbClr val="CADAE2"/>
                </a:solidFill>
                <a:latin typeface="Aptos"/>
              </a:rPr>
              <a:t> y </a:t>
            </a:r>
            <a:r>
              <a:rPr sz="1400" b="0" dirty="0" err="1">
                <a:solidFill>
                  <a:srgbClr val="CADAE2"/>
                </a:solidFill>
                <a:latin typeface="Aptos"/>
              </a:rPr>
              <a:t>facilitar</a:t>
            </a:r>
            <a:r>
              <a:rPr sz="1400" b="0" dirty="0">
                <a:solidFill>
                  <a:srgbClr val="CADAE2"/>
                </a:solidFill>
                <a:latin typeface="Aptos"/>
              </a:rPr>
              <a:t> </a:t>
            </a:r>
            <a:r>
              <a:rPr sz="1400" b="0" dirty="0" err="1">
                <a:solidFill>
                  <a:srgbClr val="CADAE2"/>
                </a:solidFill>
                <a:latin typeface="Aptos"/>
              </a:rPr>
              <a:t>consultas</a:t>
            </a:r>
            <a:r>
              <a:rPr sz="1400" b="0" dirty="0">
                <a:solidFill>
                  <a:srgbClr val="CADAE2"/>
                </a:solidFill>
                <a:latin typeface="Aptos"/>
              </a:rPr>
              <a:t> </a:t>
            </a:r>
            <a:r>
              <a:rPr sz="1400" b="0" dirty="0" err="1">
                <a:solidFill>
                  <a:srgbClr val="CADAE2"/>
                </a:solidFill>
                <a:latin typeface="Aptos"/>
              </a:rPr>
              <a:t>operativas</a:t>
            </a:r>
            <a:r>
              <a:rPr lang="es-ES" sz="1400" dirty="0">
                <a:solidFill>
                  <a:srgbClr val="CADAE2"/>
                </a:solidFill>
                <a:latin typeface="Aptos"/>
              </a:rPr>
              <a:t>, facilitando no solo la creación si no la realización de cálculos y consultas repetitivas</a:t>
            </a:r>
            <a:r>
              <a:rPr sz="1400" b="0" dirty="0">
                <a:solidFill>
                  <a:srgbClr val="CADAE2"/>
                </a:solidFill>
                <a:latin typeface="Aptos"/>
              </a:rPr>
              <a:t>.</a:t>
            </a:r>
          </a:p>
        </p:txBody>
      </p:sp>
      <p:pic>
        <p:nvPicPr>
          <p:cNvPr id="17" name="Picture 16" descr="image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2008" y="1544895"/>
            <a:ext cx="4759118" cy="4399185"/>
          </a:xfrm>
          <a:prstGeom prst="rect">
            <a:avLst/>
          </a:prstGeom>
        </p:spPr>
      </p:pic>
      <p:sp>
        <p:nvSpPr>
          <p:cNvPr id="9" name="Rectangle 24">
            <a:extLst>
              <a:ext uri="{FF2B5EF4-FFF2-40B4-BE49-F238E27FC236}">
                <a16:creationId xmlns:a16="http://schemas.microsoft.com/office/drawing/2014/main" id="{3247319A-7CF5-12C1-2244-F593ED821DB8}"/>
              </a:ext>
            </a:extLst>
          </p:cNvPr>
          <p:cNvSpPr/>
          <p:nvPr/>
        </p:nvSpPr>
        <p:spPr>
          <a:xfrm>
            <a:off x="731520" y="6336792"/>
            <a:ext cx="9326880" cy="18288"/>
          </a:xfrm>
          <a:prstGeom prst="rect">
            <a:avLst/>
          </a:prstGeom>
          <a:solidFill>
            <a:srgbClr val="54DB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25">
            <a:extLst>
              <a:ext uri="{FF2B5EF4-FFF2-40B4-BE49-F238E27FC236}">
                <a16:creationId xmlns:a16="http://schemas.microsoft.com/office/drawing/2014/main" id="{15B7F637-A7C6-1DEB-A724-6E7B846F5EBA}"/>
              </a:ext>
            </a:extLst>
          </p:cNvPr>
          <p:cNvSpPr txBox="1"/>
          <p:nvPr/>
        </p:nvSpPr>
        <p:spPr>
          <a:xfrm>
            <a:off x="642747" y="6390894"/>
            <a:ext cx="2286000" cy="2308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lang="es-ES" sz="900" b="0">
                <a:solidFill>
                  <a:srgbClr val="C6D6DF"/>
                </a:solidFill>
                <a:latin typeface="Aptos"/>
              </a:rPr>
              <a:t>Alma </a:t>
            </a:r>
            <a:r>
              <a:rPr lang="es-ES" sz="900" b="0" err="1">
                <a:solidFill>
                  <a:srgbClr val="C6D6DF"/>
                </a:solidFill>
                <a:latin typeface="Aptos"/>
              </a:rPr>
              <a:t>Carraovejas</a:t>
            </a:r>
            <a:endParaRPr sz="900" b="0">
              <a:solidFill>
                <a:srgbClr val="C6D6DF"/>
              </a:solidFill>
              <a:latin typeface="Aptos"/>
            </a:endParaRPr>
          </a:p>
        </p:txBody>
      </p:sp>
      <p:pic>
        <p:nvPicPr>
          <p:cNvPr id="3" name="Imagen 2" descr="Comercialización – La distribución del vino de Alma Carraovejas">
            <a:extLst>
              <a:ext uri="{FF2B5EF4-FFF2-40B4-BE49-F238E27FC236}">
                <a16:creationId xmlns:a16="http://schemas.microsoft.com/office/drawing/2014/main" id="{CCE10F48-DD39-F793-6A61-223EF6ABA7D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10838697" y="219456"/>
            <a:ext cx="1036111" cy="749808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E8AEA255-E3E3-EF7E-6E4F-BB7705024599}"/>
              </a:ext>
            </a:extLst>
          </p:cNvPr>
          <p:cNvSpPr txBox="1"/>
          <p:nvPr/>
        </p:nvSpPr>
        <p:spPr>
          <a:xfrm>
            <a:off x="585216" y="850392"/>
            <a:ext cx="8074152" cy="58477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lang="es-ES" sz="3800" b="1" dirty="0">
                <a:solidFill>
                  <a:srgbClr val="FFFFFF"/>
                </a:solidFill>
                <a:latin typeface="Aptos Display"/>
              </a:rPr>
              <a:t>Agente VISUAL </a:t>
            </a:r>
            <a:r>
              <a:rPr sz="3800" b="1" dirty="0" err="1">
                <a:solidFill>
                  <a:srgbClr val="FFFFFF"/>
                </a:solidFill>
                <a:latin typeface="Aptos Display"/>
              </a:rPr>
              <a:t>sobre</a:t>
            </a:r>
            <a:r>
              <a:rPr sz="3800" b="1" dirty="0">
                <a:solidFill>
                  <a:srgbClr val="FFFFFF"/>
                </a:solidFill>
                <a:latin typeface="Aptos Display"/>
              </a:rPr>
              <a:t> </a:t>
            </a:r>
            <a:r>
              <a:rPr sz="3800" b="1" dirty="0" err="1">
                <a:solidFill>
                  <a:srgbClr val="FFFFFF"/>
                </a:solidFill>
                <a:latin typeface="Aptos Display"/>
              </a:rPr>
              <a:t>sistemas</a:t>
            </a:r>
            <a:r>
              <a:rPr sz="3800" b="1" dirty="0">
                <a:solidFill>
                  <a:srgbClr val="FFFFFF"/>
                </a:solidFill>
                <a:latin typeface="Aptos Display"/>
              </a:rPr>
              <a:t> reales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3F43178-8C80-2C2E-4493-8E07680169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216" y="3853416"/>
            <a:ext cx="5570191" cy="229408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4CC17-21E8-B89D-F395-A5D3E424F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_cinematic_futuristic_night_landscape_scen_batch_4.png">
            <a:extLst>
              <a:ext uri="{FF2B5EF4-FFF2-40B4-BE49-F238E27FC236}">
                <a16:creationId xmlns:a16="http://schemas.microsoft.com/office/drawing/2014/main" id="{3AD1CA25-FDBE-22A3-EDDE-22549C1224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0C2C22AC-85C1-27D4-CD27-70EABEF512C0}"/>
              </a:ext>
            </a:extLst>
          </p:cNvPr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4141E">
              <a:alpha val="48000"/>
            </a:srgbClr>
          </a:solidFill>
          <a:ln w="12700">
            <a:solidFill>
              <a:srgbClr val="04141E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F2D9D3D-9E47-FFD8-04CA-A36483847E05}"/>
              </a:ext>
            </a:extLst>
          </p:cNvPr>
          <p:cNvSpPr txBox="1"/>
          <p:nvPr/>
        </p:nvSpPr>
        <p:spPr>
          <a:xfrm>
            <a:off x="585216" y="306288"/>
            <a:ext cx="3291840" cy="2286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1" dirty="0">
                <a:solidFill>
                  <a:srgbClr val="54DBD6"/>
                </a:solidFill>
                <a:latin typeface="Aptos"/>
              </a:rPr>
              <a:t>FUTURO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CB57F3-B3E6-70C6-DAC0-7085DFD57273}"/>
              </a:ext>
            </a:extLst>
          </p:cNvPr>
          <p:cNvSpPr/>
          <p:nvPr/>
        </p:nvSpPr>
        <p:spPr>
          <a:xfrm>
            <a:off x="585216" y="553479"/>
            <a:ext cx="502920" cy="27432"/>
          </a:xfrm>
          <a:prstGeom prst="rect">
            <a:avLst/>
          </a:prstGeom>
          <a:solidFill>
            <a:srgbClr val="54DB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982CDD5D-7211-4A5A-E0A4-B92E072E0743}"/>
              </a:ext>
            </a:extLst>
          </p:cNvPr>
          <p:cNvSpPr txBox="1"/>
          <p:nvPr/>
        </p:nvSpPr>
        <p:spPr>
          <a:xfrm>
            <a:off x="585216" y="676876"/>
            <a:ext cx="6217920" cy="58477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800" b="1" dirty="0" err="1">
                <a:solidFill>
                  <a:srgbClr val="FFFFFF"/>
                </a:solidFill>
                <a:latin typeface="Aptos Display"/>
              </a:rPr>
              <a:t>Evolución</a:t>
            </a:r>
            <a:r>
              <a:rPr sz="3800" b="1" dirty="0">
                <a:solidFill>
                  <a:srgbClr val="FFFFFF"/>
                </a:solidFill>
                <a:latin typeface="Aptos Display"/>
              </a:rPr>
              <a:t> </a:t>
            </a:r>
            <a:r>
              <a:rPr sz="3800" b="1" dirty="0" err="1">
                <a:solidFill>
                  <a:srgbClr val="FFFFFF"/>
                </a:solidFill>
                <a:latin typeface="Aptos Display"/>
              </a:rPr>
              <a:t>técnica</a:t>
            </a:r>
            <a:r>
              <a:rPr sz="3800" b="1" dirty="0">
                <a:solidFill>
                  <a:srgbClr val="FFFFFF"/>
                </a:solidFill>
                <a:latin typeface="Aptos Display"/>
              </a:rPr>
              <a:t> del </a:t>
            </a:r>
            <a:r>
              <a:rPr sz="3800" b="1" dirty="0" err="1">
                <a:solidFill>
                  <a:srgbClr val="FFFFFF"/>
                </a:solidFill>
                <a:latin typeface="Aptos Display"/>
              </a:rPr>
              <a:t>sistema</a:t>
            </a:r>
            <a:endParaRPr sz="3800" b="1" dirty="0">
              <a:solidFill>
                <a:srgbClr val="FFFFFF"/>
              </a:solidFill>
              <a:latin typeface="Aptos Display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69F27F70-C368-FB63-A2B3-1D6AC1667074}"/>
              </a:ext>
            </a:extLst>
          </p:cNvPr>
          <p:cNvSpPr txBox="1"/>
          <p:nvPr/>
        </p:nvSpPr>
        <p:spPr>
          <a:xfrm>
            <a:off x="585216" y="1355092"/>
            <a:ext cx="6583680" cy="21544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400" b="0" dirty="0">
                <a:solidFill>
                  <a:srgbClr val="CADAE2"/>
                </a:solidFill>
                <a:latin typeface="Aptos"/>
              </a:rPr>
              <a:t>La </a:t>
            </a:r>
            <a:r>
              <a:rPr sz="1400" b="0" dirty="0" err="1">
                <a:solidFill>
                  <a:srgbClr val="CADAE2"/>
                </a:solidFill>
                <a:latin typeface="Aptos"/>
              </a:rPr>
              <a:t>siguiente</a:t>
            </a:r>
            <a:r>
              <a:rPr sz="1400" b="0" dirty="0">
                <a:solidFill>
                  <a:srgbClr val="CADAE2"/>
                </a:solidFill>
                <a:latin typeface="Aptos"/>
              </a:rPr>
              <a:t> </a:t>
            </a:r>
            <a:r>
              <a:rPr sz="1400" b="0" dirty="0" err="1">
                <a:solidFill>
                  <a:srgbClr val="CADAE2"/>
                </a:solidFill>
                <a:latin typeface="Aptos"/>
              </a:rPr>
              <a:t>mejora</a:t>
            </a:r>
            <a:r>
              <a:rPr sz="1400" b="0" dirty="0">
                <a:solidFill>
                  <a:srgbClr val="CADAE2"/>
                </a:solidFill>
                <a:latin typeface="Aptos"/>
              </a:rPr>
              <a:t> </a:t>
            </a:r>
            <a:r>
              <a:rPr sz="1400" b="0" dirty="0" err="1">
                <a:solidFill>
                  <a:srgbClr val="CADAE2"/>
                </a:solidFill>
                <a:latin typeface="Aptos"/>
              </a:rPr>
              <a:t>busca</a:t>
            </a:r>
            <a:r>
              <a:rPr sz="1400" b="0" dirty="0">
                <a:solidFill>
                  <a:srgbClr val="CADAE2"/>
                </a:solidFill>
                <a:latin typeface="Aptos"/>
              </a:rPr>
              <a:t> </a:t>
            </a:r>
            <a:r>
              <a:rPr sz="1400" b="0" dirty="0" err="1">
                <a:solidFill>
                  <a:srgbClr val="CADAE2"/>
                </a:solidFill>
                <a:latin typeface="Aptos"/>
              </a:rPr>
              <a:t>aumentar</a:t>
            </a:r>
            <a:r>
              <a:rPr sz="1400" b="0" dirty="0">
                <a:solidFill>
                  <a:srgbClr val="CADAE2"/>
                </a:solidFill>
                <a:latin typeface="Aptos"/>
              </a:rPr>
              <a:t> </a:t>
            </a:r>
            <a:r>
              <a:rPr sz="1400" b="0" dirty="0" err="1">
                <a:solidFill>
                  <a:srgbClr val="CADAE2"/>
                </a:solidFill>
                <a:latin typeface="Aptos"/>
              </a:rPr>
              <a:t>capacidad</a:t>
            </a:r>
            <a:r>
              <a:rPr sz="1400" b="0" dirty="0">
                <a:solidFill>
                  <a:srgbClr val="CADAE2"/>
                </a:solidFill>
                <a:latin typeface="Aptos"/>
              </a:rPr>
              <a:t> de </a:t>
            </a:r>
            <a:r>
              <a:rPr sz="1400" b="0" dirty="0" err="1">
                <a:solidFill>
                  <a:srgbClr val="CADAE2"/>
                </a:solidFill>
                <a:latin typeface="Aptos"/>
              </a:rPr>
              <a:t>proceso</a:t>
            </a:r>
            <a:r>
              <a:rPr sz="1400" b="0" dirty="0">
                <a:solidFill>
                  <a:srgbClr val="CADAE2"/>
                </a:solidFill>
                <a:latin typeface="Aptos"/>
              </a:rPr>
              <a:t> y </a:t>
            </a:r>
            <a:r>
              <a:rPr sz="1400" b="0" dirty="0" err="1">
                <a:solidFill>
                  <a:srgbClr val="CADAE2"/>
                </a:solidFill>
                <a:latin typeface="Aptos"/>
              </a:rPr>
              <a:t>velocidad</a:t>
            </a:r>
            <a:r>
              <a:rPr sz="1400" b="0" dirty="0">
                <a:solidFill>
                  <a:srgbClr val="CADAE2"/>
                </a:solidFill>
                <a:latin typeface="Aptos"/>
              </a:rPr>
              <a:t> de </a:t>
            </a:r>
            <a:r>
              <a:rPr sz="1400" b="0" dirty="0" err="1">
                <a:solidFill>
                  <a:srgbClr val="CADAE2"/>
                </a:solidFill>
                <a:latin typeface="Aptos"/>
              </a:rPr>
              <a:t>respuesta</a:t>
            </a:r>
            <a:r>
              <a:rPr sz="1400" b="0" dirty="0">
                <a:solidFill>
                  <a:srgbClr val="CADAE2"/>
                </a:solidFill>
                <a:latin typeface="Aptos"/>
              </a:rPr>
              <a:t>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FA2F57F-8F1D-68EB-C398-FA1BA0651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535" y="1748880"/>
            <a:ext cx="7278623" cy="4512209"/>
          </a:xfrm>
          <a:prstGeom prst="rect">
            <a:avLst/>
          </a:prstGeom>
        </p:spPr>
      </p:pic>
      <p:sp>
        <p:nvSpPr>
          <p:cNvPr id="9" name="Rectangle 24">
            <a:extLst>
              <a:ext uri="{FF2B5EF4-FFF2-40B4-BE49-F238E27FC236}">
                <a16:creationId xmlns:a16="http://schemas.microsoft.com/office/drawing/2014/main" id="{C83DD2BC-2A60-9346-C501-5CC655BE00BE}"/>
              </a:ext>
            </a:extLst>
          </p:cNvPr>
          <p:cNvSpPr/>
          <p:nvPr/>
        </p:nvSpPr>
        <p:spPr>
          <a:xfrm>
            <a:off x="731520" y="6336792"/>
            <a:ext cx="9326880" cy="18288"/>
          </a:xfrm>
          <a:prstGeom prst="rect">
            <a:avLst/>
          </a:prstGeom>
          <a:solidFill>
            <a:srgbClr val="54DB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25">
            <a:extLst>
              <a:ext uri="{FF2B5EF4-FFF2-40B4-BE49-F238E27FC236}">
                <a16:creationId xmlns:a16="http://schemas.microsoft.com/office/drawing/2014/main" id="{3DF9C2D6-08C7-266B-BCFD-8C838AF17FDB}"/>
              </a:ext>
            </a:extLst>
          </p:cNvPr>
          <p:cNvSpPr txBox="1"/>
          <p:nvPr/>
        </p:nvSpPr>
        <p:spPr>
          <a:xfrm>
            <a:off x="642747" y="6390894"/>
            <a:ext cx="2286000" cy="2308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lang="es-ES" sz="900" b="0">
                <a:solidFill>
                  <a:srgbClr val="C6D6DF"/>
                </a:solidFill>
                <a:latin typeface="Aptos"/>
              </a:rPr>
              <a:t>Alma </a:t>
            </a:r>
            <a:r>
              <a:rPr lang="es-ES" sz="900" b="0" err="1">
                <a:solidFill>
                  <a:srgbClr val="C6D6DF"/>
                </a:solidFill>
                <a:latin typeface="Aptos"/>
              </a:rPr>
              <a:t>Carraovejas</a:t>
            </a:r>
            <a:endParaRPr sz="900" b="0">
              <a:solidFill>
                <a:srgbClr val="C6D6DF"/>
              </a:solidFill>
              <a:latin typeface="Aptos"/>
            </a:endParaRPr>
          </a:p>
        </p:txBody>
      </p:sp>
      <p:pic>
        <p:nvPicPr>
          <p:cNvPr id="11" name="Imagen 10" descr="Comercialización – La distribución del vino de Alma Carraovejas">
            <a:extLst>
              <a:ext uri="{FF2B5EF4-FFF2-40B4-BE49-F238E27FC236}">
                <a16:creationId xmlns:a16="http://schemas.microsoft.com/office/drawing/2014/main" id="{25779D68-677D-2732-1459-86C2631C3D8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10838697" y="219456"/>
            <a:ext cx="1036111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13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A8B34-1AE4-8FDA-D5E4-5F8F7F5B8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turistic_wine_analytics_in_sunlit_vineyard.png">
            <a:extLst>
              <a:ext uri="{FF2B5EF4-FFF2-40B4-BE49-F238E27FC236}">
                <a16:creationId xmlns:a16="http://schemas.microsoft.com/office/drawing/2014/main" id="{E228AFF0-F222-3786-0365-832AACD49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15" name="Shape 0">
            <a:extLst>
              <a:ext uri="{FF2B5EF4-FFF2-40B4-BE49-F238E27FC236}">
                <a16:creationId xmlns:a16="http://schemas.microsoft.com/office/drawing/2014/main" id="{9F4F4DB7-C908-4DB9-EE28-5DE2711A16EA}"/>
              </a:ext>
            </a:extLst>
          </p:cNvPr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rgbClr val="04141E">
              <a:alpha val="48000"/>
            </a:srgbClr>
          </a:solidFill>
          <a:ln w="12700">
            <a:solidFill>
              <a:srgbClr val="04141E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E6D8F4-B416-1C03-266E-5DFC2D0632E6}"/>
              </a:ext>
            </a:extLst>
          </p:cNvPr>
          <p:cNvSpPr txBox="1"/>
          <p:nvPr/>
        </p:nvSpPr>
        <p:spPr>
          <a:xfrm>
            <a:off x="490325" y="384048"/>
            <a:ext cx="3200400" cy="30777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lang="es-ES" sz="1400" b="1">
                <a:solidFill>
                  <a:srgbClr val="54DBD6"/>
                </a:solidFill>
                <a:latin typeface="Aptos"/>
              </a:rPr>
              <a:t>Terras Gauda</a:t>
            </a:r>
            <a:endParaRPr sz="1400" b="1">
              <a:solidFill>
                <a:srgbClr val="54DBD6"/>
              </a:solidFill>
              <a:latin typeface="Apto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FEABA8-68E1-59B4-4B6F-2891965692E1}"/>
              </a:ext>
            </a:extLst>
          </p:cNvPr>
          <p:cNvSpPr txBox="1"/>
          <p:nvPr/>
        </p:nvSpPr>
        <p:spPr>
          <a:xfrm>
            <a:off x="524645" y="1097489"/>
            <a:ext cx="5303520" cy="55399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3000" b="1">
                <a:solidFill>
                  <a:srgbClr val="FFFFFF"/>
                </a:solidFill>
                <a:latin typeface="Aptos Display"/>
              </a:rPr>
              <a:t>IA </a:t>
            </a:r>
            <a:r>
              <a:rPr lang="es-ES" sz="3000" b="1">
                <a:solidFill>
                  <a:srgbClr val="FFFFFF"/>
                </a:solidFill>
                <a:latin typeface="Aptos Display"/>
              </a:rPr>
              <a:t>en Gestión Directiva</a:t>
            </a:r>
            <a:endParaRPr sz="3000" b="1">
              <a:solidFill>
                <a:srgbClr val="FFFFFF"/>
              </a:solidFill>
              <a:latin typeface="Aptos Display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4DDD4F-3E6B-1D1A-917F-FB2DC9E77EB7}"/>
              </a:ext>
            </a:extLst>
          </p:cNvPr>
          <p:cNvSpPr/>
          <p:nvPr/>
        </p:nvSpPr>
        <p:spPr>
          <a:xfrm>
            <a:off x="585216" y="809158"/>
            <a:ext cx="502920" cy="27432"/>
          </a:xfrm>
          <a:prstGeom prst="rect">
            <a:avLst/>
          </a:prstGeom>
          <a:solidFill>
            <a:srgbClr val="54DB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A42DBC-6FC1-1046-46BF-C3F79C9FE7BA}"/>
              </a:ext>
            </a:extLst>
          </p:cNvPr>
          <p:cNvSpPr txBox="1"/>
          <p:nvPr/>
        </p:nvSpPr>
        <p:spPr>
          <a:xfrm>
            <a:off x="524645" y="2608849"/>
            <a:ext cx="5605675" cy="83099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s-ES" sz="1600" b="1">
                <a:solidFill>
                  <a:srgbClr val="FFFFFF"/>
                </a:solidFill>
              </a:rPr>
              <a:t>La IA convierte clientes, ventas, producción y finanzas en una única visión de dirección.</a:t>
            </a:r>
          </a:p>
          <a:p>
            <a:endParaRPr sz="1600" b="0">
              <a:solidFill>
                <a:schemeClr val="bg1"/>
              </a:solidFill>
              <a:latin typeface="Apto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DD0128-12DF-19D8-B8A3-32950BD66BF2}"/>
              </a:ext>
            </a:extLst>
          </p:cNvPr>
          <p:cNvSpPr/>
          <p:nvPr/>
        </p:nvSpPr>
        <p:spPr>
          <a:xfrm>
            <a:off x="589702" y="3706207"/>
            <a:ext cx="2194560" cy="18288"/>
          </a:xfrm>
          <a:prstGeom prst="rect">
            <a:avLst/>
          </a:prstGeom>
          <a:solidFill>
            <a:srgbClr val="54DB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3" name="Imagen 2" descr="Terras Gauda winery">
            <a:extLst>
              <a:ext uri="{FF2B5EF4-FFF2-40B4-BE49-F238E27FC236}">
                <a16:creationId xmlns:a16="http://schemas.microsoft.com/office/drawing/2014/main" id="{A35653F4-E5E4-9B82-2150-D392E9984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02" y="4485904"/>
            <a:ext cx="3693488" cy="1550986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987506CC-44E0-A302-0578-75C08F9CC5EA}"/>
              </a:ext>
            </a:extLst>
          </p:cNvPr>
          <p:cNvSpPr txBox="1"/>
          <p:nvPr/>
        </p:nvSpPr>
        <p:spPr>
          <a:xfrm>
            <a:off x="585216" y="1832917"/>
            <a:ext cx="6903720" cy="449354"/>
          </a:xfrm>
          <a:prstGeom prst="rect">
            <a:avLst/>
          </a:prstGeom>
          <a:noFill/>
        </p:spPr>
        <p:txBody>
          <a:bodyPr wrap="square" lIns="18288" tIns="9144" rIns="18288" bIns="9144" anchor="t">
            <a:spAutoFit/>
          </a:bodyPr>
          <a:lstStyle/>
          <a:p>
            <a:pPr algn="l"/>
            <a:r>
              <a:rPr sz="1400" b="0">
                <a:solidFill>
                  <a:schemeClr val="bg1"/>
                </a:solidFill>
                <a:latin typeface="Aptos"/>
              </a:rPr>
              <a:t>La </a:t>
            </a:r>
            <a:r>
              <a:rPr sz="1400" b="0" err="1">
                <a:solidFill>
                  <a:schemeClr val="bg1"/>
                </a:solidFill>
                <a:latin typeface="Aptos"/>
              </a:rPr>
              <a:t>transformación</a:t>
            </a:r>
            <a:r>
              <a:rPr sz="1400" b="0">
                <a:solidFill>
                  <a:schemeClr val="bg1"/>
                </a:solidFill>
                <a:latin typeface="Aptos"/>
              </a:rPr>
              <a:t> digital </a:t>
            </a:r>
            <a:r>
              <a:rPr sz="1400" b="0" err="1">
                <a:solidFill>
                  <a:schemeClr val="bg1"/>
                </a:solidFill>
                <a:latin typeface="Aptos"/>
              </a:rPr>
              <a:t>ya</a:t>
            </a:r>
            <a:r>
              <a:rPr sz="1400" b="0">
                <a:solidFill>
                  <a:schemeClr val="bg1"/>
                </a:solidFill>
                <a:latin typeface="Aptos"/>
              </a:rPr>
              <a:t> no </a:t>
            </a:r>
            <a:r>
              <a:rPr sz="1400" b="0" err="1">
                <a:solidFill>
                  <a:schemeClr val="bg1"/>
                </a:solidFill>
                <a:latin typeface="Aptos"/>
              </a:rPr>
              <a:t>consiste</a:t>
            </a:r>
            <a:r>
              <a:rPr sz="1400" b="0">
                <a:solidFill>
                  <a:schemeClr val="bg1"/>
                </a:solidFill>
                <a:latin typeface="Aptos"/>
              </a:rPr>
              <a:t> en </a:t>
            </a:r>
            <a:r>
              <a:rPr sz="1400" b="0" err="1">
                <a:solidFill>
                  <a:schemeClr val="bg1"/>
                </a:solidFill>
                <a:latin typeface="Aptos"/>
              </a:rPr>
              <a:t>tener</a:t>
            </a:r>
            <a:r>
              <a:rPr sz="1400" b="0">
                <a:solidFill>
                  <a:schemeClr val="bg1"/>
                </a:solidFill>
                <a:latin typeface="Aptos"/>
              </a:rPr>
              <a:t> </a:t>
            </a:r>
            <a:r>
              <a:rPr sz="1400" b="0" err="1">
                <a:solidFill>
                  <a:schemeClr val="bg1"/>
                </a:solidFill>
                <a:latin typeface="Aptos"/>
              </a:rPr>
              <a:t>más</a:t>
            </a:r>
            <a:r>
              <a:rPr sz="1400" b="0">
                <a:solidFill>
                  <a:schemeClr val="bg1"/>
                </a:solidFill>
                <a:latin typeface="Aptos"/>
              </a:rPr>
              <a:t> software, </a:t>
            </a:r>
            <a:r>
              <a:rPr sz="1400" b="0" err="1">
                <a:solidFill>
                  <a:schemeClr val="bg1"/>
                </a:solidFill>
                <a:latin typeface="Aptos"/>
              </a:rPr>
              <a:t>sino</a:t>
            </a:r>
            <a:r>
              <a:rPr sz="1400" b="0">
                <a:solidFill>
                  <a:schemeClr val="bg1"/>
                </a:solidFill>
                <a:latin typeface="Aptos"/>
              </a:rPr>
              <a:t> en </a:t>
            </a:r>
            <a:r>
              <a:rPr sz="1400" b="0" err="1">
                <a:solidFill>
                  <a:schemeClr val="bg1"/>
                </a:solidFill>
                <a:latin typeface="Aptos"/>
              </a:rPr>
              <a:t>conseguir</a:t>
            </a:r>
            <a:r>
              <a:rPr sz="1400" b="0">
                <a:solidFill>
                  <a:schemeClr val="bg1"/>
                </a:solidFill>
                <a:latin typeface="Aptos"/>
              </a:rPr>
              <a:t> </a:t>
            </a:r>
            <a:r>
              <a:rPr sz="1400" b="0" err="1">
                <a:solidFill>
                  <a:schemeClr val="bg1"/>
                </a:solidFill>
                <a:latin typeface="Aptos"/>
              </a:rPr>
              <a:t>que</a:t>
            </a:r>
            <a:r>
              <a:rPr sz="1400" b="0">
                <a:solidFill>
                  <a:schemeClr val="bg1"/>
                </a:solidFill>
                <a:latin typeface="Aptos"/>
              </a:rPr>
              <a:t> </a:t>
            </a:r>
            <a:r>
              <a:rPr sz="1400" b="0" err="1">
                <a:solidFill>
                  <a:schemeClr val="bg1"/>
                </a:solidFill>
                <a:latin typeface="Aptos"/>
              </a:rPr>
              <a:t>todos</a:t>
            </a:r>
            <a:r>
              <a:rPr sz="1400" b="0">
                <a:solidFill>
                  <a:schemeClr val="bg1"/>
                </a:solidFill>
                <a:latin typeface="Aptos"/>
              </a:rPr>
              <a:t> los </a:t>
            </a:r>
            <a:r>
              <a:rPr sz="1400" b="0" err="1">
                <a:solidFill>
                  <a:schemeClr val="bg1"/>
                </a:solidFill>
                <a:latin typeface="Aptos"/>
              </a:rPr>
              <a:t>sistemas</a:t>
            </a:r>
            <a:r>
              <a:rPr sz="1400" b="0">
                <a:solidFill>
                  <a:schemeClr val="bg1"/>
                </a:solidFill>
                <a:latin typeface="Aptos"/>
              </a:rPr>
              <a:t> </a:t>
            </a:r>
            <a:r>
              <a:rPr sz="1400" b="0" err="1">
                <a:solidFill>
                  <a:schemeClr val="bg1"/>
                </a:solidFill>
                <a:latin typeface="Aptos"/>
              </a:rPr>
              <a:t>hablen</a:t>
            </a:r>
            <a:r>
              <a:rPr sz="1400" b="0">
                <a:solidFill>
                  <a:schemeClr val="bg1"/>
                </a:solidFill>
                <a:latin typeface="Aptos"/>
              </a:rPr>
              <a:t> entre </a:t>
            </a:r>
            <a:r>
              <a:rPr sz="1400" b="0" err="1">
                <a:solidFill>
                  <a:schemeClr val="bg1"/>
                </a:solidFill>
                <a:latin typeface="Aptos"/>
              </a:rPr>
              <a:t>sí</a:t>
            </a:r>
            <a:r>
              <a:rPr sz="1400" b="0">
                <a:solidFill>
                  <a:schemeClr val="bg1"/>
                </a:solidFill>
                <a:latin typeface="Apto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9046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43368-4BE2-E5EB-A85F-E0EC373F6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screen_dark_high_tech_sci_fi_agricultural_batch_3.png">
            <a:extLst>
              <a:ext uri="{FF2B5EF4-FFF2-40B4-BE49-F238E27FC236}">
                <a16:creationId xmlns:a16="http://schemas.microsoft.com/office/drawing/2014/main" id="{4C891499-58DF-558F-BB82-421B687DFF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235394F8-904F-CC61-E2C7-0745C8A7D700}"/>
              </a:ext>
            </a:extLst>
          </p:cNvPr>
          <p:cNvSpPr/>
          <p:nvPr/>
        </p:nvSpPr>
        <p:spPr>
          <a:xfrm>
            <a:off x="-1" y="0"/>
            <a:ext cx="12191695" cy="6858000"/>
          </a:xfrm>
          <a:prstGeom prst="rect">
            <a:avLst/>
          </a:prstGeom>
          <a:solidFill>
            <a:srgbClr val="04141E">
              <a:alpha val="60000"/>
            </a:srgbClr>
          </a:solidFill>
          <a:ln w="12700">
            <a:solidFill>
              <a:srgbClr val="04141E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025A34CA-3E66-FC59-08D8-35F74C3550DA}"/>
              </a:ext>
            </a:extLst>
          </p:cNvPr>
          <p:cNvSpPr/>
          <p:nvPr/>
        </p:nvSpPr>
        <p:spPr>
          <a:xfrm>
            <a:off x="731520" y="6336792"/>
            <a:ext cx="9326880" cy="18288"/>
          </a:xfrm>
          <a:prstGeom prst="rect">
            <a:avLst/>
          </a:prstGeom>
          <a:solidFill>
            <a:srgbClr val="54DB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25">
            <a:extLst>
              <a:ext uri="{FF2B5EF4-FFF2-40B4-BE49-F238E27FC236}">
                <a16:creationId xmlns:a16="http://schemas.microsoft.com/office/drawing/2014/main" id="{A8CE7B2D-DF98-42C7-9B9F-9F526FC3007C}"/>
              </a:ext>
            </a:extLst>
          </p:cNvPr>
          <p:cNvSpPr txBox="1"/>
          <p:nvPr/>
        </p:nvSpPr>
        <p:spPr>
          <a:xfrm>
            <a:off x="642747" y="6390894"/>
            <a:ext cx="2286000" cy="2308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lang="es-ES" sz="900" b="0">
                <a:solidFill>
                  <a:srgbClr val="C6D6DF"/>
                </a:solidFill>
                <a:latin typeface="Aptos"/>
              </a:rPr>
              <a:t>Terras Gauda</a:t>
            </a:r>
            <a:endParaRPr sz="900" b="0">
              <a:solidFill>
                <a:srgbClr val="C6D6DF"/>
              </a:solidFill>
              <a:latin typeface="Aptos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594360" y="438912"/>
            <a:ext cx="4023360" cy="228600"/>
          </a:xfrm>
          <a:prstGeom prst="rect">
            <a:avLst/>
          </a:prstGeom>
          <a:noFill/>
        </p:spPr>
        <p:txBody>
          <a:bodyPr wrap="square" lIns="18288" tIns="9144" rIns="18288" bIns="9144" anchor="t">
            <a:spAutoFit/>
          </a:bodyPr>
          <a:lstStyle/>
          <a:p>
            <a:pPr algn="l"/>
            <a:r>
              <a:rPr sz="1200" b="1">
                <a:solidFill>
                  <a:srgbClr val="53E2E1"/>
                </a:solidFill>
                <a:latin typeface="Aptos"/>
              </a:rPr>
              <a:t>DATOS CORPORATIVOS</a:t>
            </a:r>
          </a:p>
        </p:txBody>
      </p:sp>
      <p:sp>
        <p:nvSpPr>
          <p:cNvPr id="7" name="Rectangle 5"/>
          <p:cNvSpPr/>
          <p:nvPr/>
        </p:nvSpPr>
        <p:spPr>
          <a:xfrm>
            <a:off x="594360" y="758952"/>
            <a:ext cx="530352" cy="22860"/>
          </a:xfrm>
          <a:prstGeom prst="rect">
            <a:avLst/>
          </a:prstGeom>
          <a:solidFill>
            <a:srgbClr val="53E2E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6"/>
          <p:cNvSpPr txBox="1"/>
          <p:nvPr/>
        </p:nvSpPr>
        <p:spPr>
          <a:xfrm>
            <a:off x="594360" y="960120"/>
            <a:ext cx="7269480" cy="433965"/>
          </a:xfrm>
          <a:prstGeom prst="rect">
            <a:avLst/>
          </a:prstGeom>
          <a:noFill/>
        </p:spPr>
        <p:txBody>
          <a:bodyPr wrap="square" lIns="18288" tIns="9144" rIns="18288" bIns="9144" anchor="t">
            <a:spAutoFit/>
          </a:bodyPr>
          <a:lstStyle/>
          <a:p>
            <a:pPr algn="l"/>
            <a:r>
              <a:rPr sz="2700" b="1">
                <a:solidFill>
                  <a:srgbClr val="FFFFFF"/>
                </a:solidFill>
                <a:latin typeface="Aptos Display"/>
              </a:rPr>
              <a:t>De los </a:t>
            </a:r>
            <a:r>
              <a:rPr sz="2700" b="1" err="1">
                <a:solidFill>
                  <a:srgbClr val="FFFFFF"/>
                </a:solidFill>
                <a:latin typeface="Aptos Display"/>
              </a:rPr>
              <a:t>datos</a:t>
            </a:r>
            <a:r>
              <a:rPr sz="2700" b="1">
                <a:solidFill>
                  <a:srgbClr val="FFFFFF"/>
                </a:solidFill>
                <a:latin typeface="Aptos Display"/>
              </a:rPr>
              <a:t> </a:t>
            </a:r>
            <a:r>
              <a:rPr sz="2700" b="1" err="1">
                <a:solidFill>
                  <a:srgbClr val="FFFFFF"/>
                </a:solidFill>
                <a:latin typeface="Aptos Display"/>
              </a:rPr>
              <a:t>dispersos</a:t>
            </a:r>
            <a:r>
              <a:rPr sz="2700" b="1">
                <a:solidFill>
                  <a:srgbClr val="FFFFFF"/>
                </a:solidFill>
                <a:latin typeface="Aptos Display"/>
              </a:rPr>
              <a:t> a la </a:t>
            </a:r>
            <a:r>
              <a:rPr sz="2700" b="1" err="1">
                <a:solidFill>
                  <a:srgbClr val="FFFFFF"/>
                </a:solidFill>
                <a:latin typeface="Aptos Display"/>
              </a:rPr>
              <a:t>gestión</a:t>
            </a:r>
            <a:r>
              <a:rPr sz="2700" b="1">
                <a:solidFill>
                  <a:srgbClr val="FFFFFF"/>
                </a:solidFill>
                <a:latin typeface="Aptos Display"/>
              </a:rPr>
              <a:t> en </a:t>
            </a:r>
            <a:r>
              <a:rPr sz="2700" b="1" err="1">
                <a:solidFill>
                  <a:srgbClr val="FFFFFF"/>
                </a:solidFill>
                <a:latin typeface="Aptos Display"/>
              </a:rPr>
              <a:t>tiempo</a:t>
            </a:r>
            <a:r>
              <a:rPr sz="2700" b="1">
                <a:solidFill>
                  <a:srgbClr val="FFFFFF"/>
                </a:solidFill>
                <a:latin typeface="Aptos Display"/>
              </a:rPr>
              <a:t> real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621792" y="1609344"/>
            <a:ext cx="6903720" cy="393192"/>
          </a:xfrm>
          <a:prstGeom prst="rect">
            <a:avLst/>
          </a:prstGeom>
          <a:noFill/>
        </p:spPr>
        <p:txBody>
          <a:bodyPr wrap="square" lIns="18288" tIns="9144" rIns="18288" bIns="9144" anchor="t">
            <a:spAutoFit/>
          </a:bodyPr>
          <a:lstStyle/>
          <a:p>
            <a:pPr algn="l"/>
            <a:r>
              <a:rPr sz="1400" b="0">
                <a:solidFill>
                  <a:srgbClr val="BFD3DC"/>
                </a:solidFill>
                <a:latin typeface="Aptos"/>
              </a:rPr>
              <a:t>La </a:t>
            </a:r>
            <a:r>
              <a:rPr sz="1400" b="0" err="1">
                <a:solidFill>
                  <a:srgbClr val="BFD3DC"/>
                </a:solidFill>
                <a:latin typeface="Aptos"/>
              </a:rPr>
              <a:t>información</a:t>
            </a:r>
            <a:r>
              <a:rPr sz="1400" b="0">
                <a:solidFill>
                  <a:srgbClr val="BFD3DC"/>
                </a:solidFill>
                <a:latin typeface="Aptos"/>
              </a:rPr>
              <a:t> </a:t>
            </a:r>
            <a:r>
              <a:rPr sz="1400" b="0" err="1">
                <a:solidFill>
                  <a:srgbClr val="BFD3DC"/>
                </a:solidFill>
                <a:latin typeface="Aptos"/>
              </a:rPr>
              <a:t>existe</a:t>
            </a:r>
            <a:r>
              <a:rPr sz="1400" b="0">
                <a:solidFill>
                  <a:srgbClr val="BFD3DC"/>
                </a:solidFill>
                <a:latin typeface="Aptos"/>
              </a:rPr>
              <a:t>; </a:t>
            </a:r>
            <a:r>
              <a:rPr sz="1400" b="0" err="1">
                <a:solidFill>
                  <a:srgbClr val="BFD3DC"/>
                </a:solidFill>
                <a:latin typeface="Aptos"/>
              </a:rPr>
              <a:t>el</a:t>
            </a:r>
            <a:r>
              <a:rPr sz="1400" b="0">
                <a:solidFill>
                  <a:srgbClr val="BFD3DC"/>
                </a:solidFill>
                <a:latin typeface="Aptos"/>
              </a:rPr>
              <a:t> </a:t>
            </a:r>
            <a:r>
              <a:rPr sz="1400" b="0" err="1">
                <a:solidFill>
                  <a:srgbClr val="BFD3DC"/>
                </a:solidFill>
                <a:latin typeface="Aptos"/>
              </a:rPr>
              <a:t>reto</a:t>
            </a:r>
            <a:r>
              <a:rPr sz="1400" b="0">
                <a:solidFill>
                  <a:srgbClr val="BFD3DC"/>
                </a:solidFill>
                <a:latin typeface="Aptos"/>
              </a:rPr>
              <a:t> es </a:t>
            </a:r>
            <a:r>
              <a:rPr sz="1400" b="0" err="1">
                <a:solidFill>
                  <a:srgbClr val="BFD3DC"/>
                </a:solidFill>
                <a:latin typeface="Aptos"/>
              </a:rPr>
              <a:t>conectarla</a:t>
            </a:r>
            <a:r>
              <a:rPr sz="1400" b="0">
                <a:solidFill>
                  <a:srgbClr val="BFD3DC"/>
                </a:solidFill>
                <a:latin typeface="Aptos"/>
              </a:rPr>
              <a:t> y </a:t>
            </a:r>
            <a:r>
              <a:rPr sz="1400" b="0" err="1">
                <a:solidFill>
                  <a:srgbClr val="BFD3DC"/>
                </a:solidFill>
                <a:latin typeface="Aptos"/>
              </a:rPr>
              <a:t>convertirla</a:t>
            </a:r>
            <a:r>
              <a:rPr sz="1400" b="0">
                <a:solidFill>
                  <a:srgbClr val="BFD3DC"/>
                </a:solidFill>
                <a:latin typeface="Aptos"/>
              </a:rPr>
              <a:t> en </a:t>
            </a:r>
            <a:r>
              <a:rPr sz="1400" b="0" err="1">
                <a:solidFill>
                  <a:srgbClr val="BFD3DC"/>
                </a:solidFill>
                <a:latin typeface="Aptos"/>
              </a:rPr>
              <a:t>decisiones</a:t>
            </a:r>
            <a:r>
              <a:rPr sz="1400" b="0">
                <a:solidFill>
                  <a:srgbClr val="BFD3DC"/>
                </a:solidFill>
                <a:latin typeface="Aptos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13232" y="2176272"/>
            <a:ext cx="4663440" cy="749808"/>
          </a:xfrm>
          <a:prstGeom prst="roundRect">
            <a:avLst/>
          </a:prstGeom>
          <a:solidFill>
            <a:srgbClr val="051823"/>
          </a:solidFill>
          <a:ln w="11430">
            <a:solidFill>
              <a:srgbClr val="53E2E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932688" y="2377440"/>
            <a:ext cx="4206240" cy="256032"/>
          </a:xfrm>
          <a:prstGeom prst="rect">
            <a:avLst/>
          </a:prstGeom>
          <a:noFill/>
        </p:spPr>
        <p:txBody>
          <a:bodyPr wrap="square" lIns="18288" tIns="9144" rIns="18288" bIns="9144" anchor="t">
            <a:spAutoFit/>
          </a:bodyPr>
          <a:lstStyle/>
          <a:p>
            <a:pPr algn="l"/>
            <a:r>
              <a:rPr sz="1500" b="1">
                <a:solidFill>
                  <a:srgbClr val="FFFFFF"/>
                </a:solidFill>
                <a:latin typeface="Aptos"/>
              </a:rPr>
              <a:t>Miles de datos diarios en sistemas diferentes.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49808" y="3246120"/>
            <a:ext cx="2331720" cy="841248"/>
          </a:xfrm>
          <a:prstGeom prst="roundRect">
            <a:avLst/>
          </a:prstGeom>
          <a:solidFill>
            <a:srgbClr val="051823"/>
          </a:solidFill>
          <a:ln w="11430">
            <a:solidFill>
              <a:srgbClr val="53E2E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932688" y="3712463"/>
            <a:ext cx="1965960" cy="169277"/>
          </a:xfrm>
          <a:prstGeom prst="rect">
            <a:avLst/>
          </a:prstGeom>
          <a:noFill/>
        </p:spPr>
        <p:txBody>
          <a:bodyPr wrap="square" lIns="18288" tIns="9144" rIns="18288" bIns="9144" anchor="t">
            <a:spAutoFit/>
          </a:bodyPr>
          <a:lstStyle/>
          <a:p>
            <a:pPr algn="l"/>
            <a:r>
              <a:rPr lang="es-ES" sz="980">
                <a:solidFill>
                  <a:srgbClr val="BFD3DC"/>
                </a:solidFill>
                <a:latin typeface="Aptos"/>
              </a:rPr>
              <a:t>C</a:t>
            </a:r>
            <a:r>
              <a:rPr sz="980" b="0" err="1">
                <a:solidFill>
                  <a:srgbClr val="BFD3DC"/>
                </a:solidFill>
                <a:latin typeface="Aptos"/>
              </a:rPr>
              <a:t>lientes</a:t>
            </a:r>
            <a:r>
              <a:rPr sz="980" b="0">
                <a:solidFill>
                  <a:srgbClr val="BFD3DC"/>
                </a:solidFill>
                <a:latin typeface="Aptos"/>
              </a:rPr>
              <a:t> · </a:t>
            </a:r>
            <a:r>
              <a:rPr sz="980" b="0" err="1">
                <a:solidFill>
                  <a:srgbClr val="BFD3DC"/>
                </a:solidFill>
                <a:latin typeface="Aptos"/>
              </a:rPr>
              <a:t>oportunidades</a:t>
            </a:r>
            <a:r>
              <a:rPr sz="980" b="0">
                <a:solidFill>
                  <a:srgbClr val="BFD3DC"/>
                </a:solidFill>
                <a:latin typeface="Aptos"/>
              </a:rPr>
              <a:t> · ventas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454908" y="3246120"/>
            <a:ext cx="2331720" cy="841248"/>
          </a:xfrm>
          <a:prstGeom prst="roundRect">
            <a:avLst/>
          </a:prstGeom>
          <a:solidFill>
            <a:srgbClr val="051823"/>
          </a:solidFill>
          <a:ln w="11430">
            <a:solidFill>
              <a:srgbClr val="53E2E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3611880" y="3712463"/>
            <a:ext cx="1965960" cy="169277"/>
          </a:xfrm>
          <a:prstGeom prst="rect">
            <a:avLst/>
          </a:prstGeom>
          <a:noFill/>
        </p:spPr>
        <p:txBody>
          <a:bodyPr wrap="square" lIns="18288" tIns="9144" rIns="18288" bIns="9144" anchor="t">
            <a:spAutoFit/>
          </a:bodyPr>
          <a:lstStyle/>
          <a:p>
            <a:pPr algn="l"/>
            <a:r>
              <a:rPr lang="es-ES" sz="980">
                <a:solidFill>
                  <a:srgbClr val="BFD3DC"/>
                </a:solidFill>
                <a:latin typeface="Aptos"/>
              </a:rPr>
              <a:t>P</a:t>
            </a:r>
            <a:r>
              <a:rPr sz="980" b="0" err="1">
                <a:solidFill>
                  <a:srgbClr val="BFD3DC"/>
                </a:solidFill>
                <a:latin typeface="Aptos"/>
              </a:rPr>
              <a:t>roducción</a:t>
            </a:r>
            <a:r>
              <a:rPr sz="980" b="0">
                <a:solidFill>
                  <a:srgbClr val="BFD3DC"/>
                </a:solidFill>
                <a:latin typeface="Aptos"/>
              </a:rPr>
              <a:t> · stock · </a:t>
            </a:r>
            <a:r>
              <a:rPr sz="980" b="0" err="1">
                <a:solidFill>
                  <a:srgbClr val="BFD3DC"/>
                </a:solidFill>
                <a:latin typeface="Aptos"/>
              </a:rPr>
              <a:t>logística</a:t>
            </a:r>
            <a:endParaRPr sz="980" b="0">
              <a:solidFill>
                <a:srgbClr val="BFD3DC"/>
              </a:solidFill>
              <a:latin typeface="Apto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49808" y="4407408"/>
            <a:ext cx="2331720" cy="841248"/>
          </a:xfrm>
          <a:prstGeom prst="roundRect">
            <a:avLst/>
          </a:prstGeom>
          <a:solidFill>
            <a:srgbClr val="051823"/>
          </a:solidFill>
          <a:ln w="11430">
            <a:solidFill>
              <a:srgbClr val="53E2E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TextBox 18"/>
          <p:cNvSpPr txBox="1"/>
          <p:nvPr/>
        </p:nvSpPr>
        <p:spPr>
          <a:xfrm>
            <a:off x="932688" y="4553712"/>
            <a:ext cx="1965960" cy="201168"/>
          </a:xfrm>
          <a:prstGeom prst="rect">
            <a:avLst/>
          </a:prstGeom>
          <a:noFill/>
        </p:spPr>
        <p:txBody>
          <a:bodyPr wrap="square" lIns="18288" tIns="9144" rIns="18288" bIns="9144" anchor="t">
            <a:spAutoFit/>
          </a:bodyPr>
          <a:lstStyle/>
          <a:p>
            <a:pPr algn="l"/>
            <a:r>
              <a:rPr sz="1300" b="1">
                <a:solidFill>
                  <a:srgbClr val="FFFFFF"/>
                </a:solidFill>
                <a:latin typeface="Aptos"/>
              </a:rPr>
              <a:t>Power BI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32688" y="4873752"/>
            <a:ext cx="1965960" cy="169277"/>
          </a:xfrm>
          <a:prstGeom prst="rect">
            <a:avLst/>
          </a:prstGeom>
          <a:noFill/>
        </p:spPr>
        <p:txBody>
          <a:bodyPr wrap="square" lIns="18288" tIns="9144" rIns="18288" bIns="9144" anchor="t">
            <a:spAutoFit/>
          </a:bodyPr>
          <a:lstStyle/>
          <a:p>
            <a:pPr algn="l"/>
            <a:r>
              <a:rPr lang="es-ES" sz="980">
                <a:solidFill>
                  <a:srgbClr val="BFD3DC"/>
                </a:solidFill>
                <a:latin typeface="Aptos"/>
              </a:rPr>
              <a:t>F</a:t>
            </a:r>
            <a:r>
              <a:rPr sz="980" b="0" err="1">
                <a:solidFill>
                  <a:srgbClr val="BFD3DC"/>
                </a:solidFill>
                <a:latin typeface="Aptos"/>
              </a:rPr>
              <a:t>inanzas</a:t>
            </a:r>
            <a:r>
              <a:rPr sz="980" b="0">
                <a:solidFill>
                  <a:srgbClr val="BFD3DC"/>
                </a:solidFill>
                <a:latin typeface="Aptos"/>
              </a:rPr>
              <a:t> · </a:t>
            </a:r>
            <a:r>
              <a:rPr sz="980" b="0" err="1">
                <a:solidFill>
                  <a:srgbClr val="BFD3DC"/>
                </a:solidFill>
                <a:latin typeface="Aptos"/>
              </a:rPr>
              <a:t>contabilidad</a:t>
            </a:r>
            <a:r>
              <a:rPr sz="980" b="0">
                <a:solidFill>
                  <a:srgbClr val="BFD3DC"/>
                </a:solidFill>
                <a:latin typeface="Aptos"/>
              </a:rPr>
              <a:t> · </a:t>
            </a:r>
            <a:r>
              <a:rPr sz="980" b="0" err="1">
                <a:solidFill>
                  <a:srgbClr val="BFD3DC"/>
                </a:solidFill>
                <a:latin typeface="Aptos"/>
              </a:rPr>
              <a:t>análisis</a:t>
            </a:r>
            <a:endParaRPr sz="980" b="0">
              <a:solidFill>
                <a:srgbClr val="BFD3DC"/>
              </a:solidFill>
              <a:latin typeface="Apto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429000" y="4407408"/>
            <a:ext cx="2331720" cy="841248"/>
          </a:xfrm>
          <a:prstGeom prst="roundRect">
            <a:avLst/>
          </a:prstGeom>
          <a:solidFill>
            <a:srgbClr val="051823"/>
          </a:solidFill>
          <a:ln w="11430">
            <a:solidFill>
              <a:srgbClr val="53E2E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" name="TextBox 21"/>
          <p:cNvSpPr txBox="1"/>
          <p:nvPr/>
        </p:nvSpPr>
        <p:spPr>
          <a:xfrm>
            <a:off x="3611880" y="4553712"/>
            <a:ext cx="1965960" cy="201168"/>
          </a:xfrm>
          <a:prstGeom prst="rect">
            <a:avLst/>
          </a:prstGeom>
          <a:noFill/>
        </p:spPr>
        <p:txBody>
          <a:bodyPr wrap="square" lIns="18288" tIns="9144" rIns="18288" bIns="9144" anchor="t">
            <a:spAutoFit/>
          </a:bodyPr>
          <a:lstStyle/>
          <a:p>
            <a:pPr algn="l"/>
            <a:r>
              <a:rPr sz="1300" b="1">
                <a:solidFill>
                  <a:srgbClr val="FFFFFF"/>
                </a:solidFill>
                <a:latin typeface="Aptos"/>
              </a:rPr>
              <a:t>Herramienta comercial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11880" y="4873752"/>
            <a:ext cx="1965960" cy="169277"/>
          </a:xfrm>
          <a:prstGeom prst="rect">
            <a:avLst/>
          </a:prstGeom>
          <a:noFill/>
        </p:spPr>
        <p:txBody>
          <a:bodyPr wrap="square" lIns="18288" tIns="9144" rIns="18288" bIns="9144" anchor="t">
            <a:spAutoFit/>
          </a:bodyPr>
          <a:lstStyle/>
          <a:p>
            <a:pPr algn="l"/>
            <a:r>
              <a:rPr lang="es-ES" sz="980">
                <a:solidFill>
                  <a:srgbClr val="BFD3DC"/>
                </a:solidFill>
                <a:latin typeface="Aptos"/>
              </a:rPr>
              <a:t>P</a:t>
            </a:r>
            <a:r>
              <a:rPr sz="980" b="0" err="1">
                <a:solidFill>
                  <a:srgbClr val="BFD3DC"/>
                </a:solidFill>
                <a:latin typeface="Aptos"/>
              </a:rPr>
              <a:t>edidos</a:t>
            </a:r>
            <a:r>
              <a:rPr sz="980" b="0">
                <a:solidFill>
                  <a:srgbClr val="BFD3DC"/>
                </a:solidFill>
                <a:latin typeface="Aptos"/>
              </a:rPr>
              <a:t> · </a:t>
            </a:r>
            <a:r>
              <a:rPr sz="980" b="0" err="1">
                <a:solidFill>
                  <a:srgbClr val="BFD3DC"/>
                </a:solidFill>
                <a:latin typeface="Aptos"/>
              </a:rPr>
              <a:t>referencias</a:t>
            </a:r>
            <a:r>
              <a:rPr sz="980" b="0">
                <a:solidFill>
                  <a:srgbClr val="BFD3DC"/>
                </a:solidFill>
                <a:latin typeface="Aptos"/>
              </a:rPr>
              <a:t> · visitas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400800" y="3154680"/>
            <a:ext cx="38100" cy="2075687"/>
          </a:xfrm>
          <a:prstGeom prst="rect">
            <a:avLst/>
          </a:prstGeom>
          <a:solidFill>
            <a:srgbClr val="53E2E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Rectangle 24"/>
          <p:cNvSpPr/>
          <p:nvPr/>
        </p:nvSpPr>
        <p:spPr>
          <a:xfrm>
            <a:off x="5760720" y="3637281"/>
            <a:ext cx="640080" cy="45719"/>
          </a:xfrm>
          <a:prstGeom prst="rect">
            <a:avLst/>
          </a:prstGeom>
          <a:solidFill>
            <a:srgbClr val="53E2E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6" name="Rectangle 25"/>
          <p:cNvSpPr/>
          <p:nvPr/>
        </p:nvSpPr>
        <p:spPr>
          <a:xfrm flipV="1">
            <a:off x="3090672" y="3647950"/>
            <a:ext cx="338328" cy="45719"/>
          </a:xfrm>
          <a:prstGeom prst="rect">
            <a:avLst/>
          </a:prstGeom>
          <a:solidFill>
            <a:srgbClr val="53E2E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7" name="Oval 26"/>
          <p:cNvSpPr/>
          <p:nvPr/>
        </p:nvSpPr>
        <p:spPr>
          <a:xfrm>
            <a:off x="6336792" y="3593592"/>
            <a:ext cx="128016" cy="128016"/>
          </a:xfrm>
          <a:prstGeom prst="ellipse">
            <a:avLst/>
          </a:prstGeom>
          <a:solidFill>
            <a:srgbClr val="53E2E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9" name="Rectangle 28"/>
          <p:cNvSpPr/>
          <p:nvPr/>
        </p:nvSpPr>
        <p:spPr>
          <a:xfrm>
            <a:off x="5756148" y="4793488"/>
            <a:ext cx="640080" cy="45719"/>
          </a:xfrm>
          <a:prstGeom prst="rect">
            <a:avLst/>
          </a:prstGeom>
          <a:solidFill>
            <a:srgbClr val="53E2E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0" name="Oval 29"/>
          <p:cNvSpPr/>
          <p:nvPr/>
        </p:nvSpPr>
        <p:spPr>
          <a:xfrm>
            <a:off x="6336792" y="4754879"/>
            <a:ext cx="128016" cy="128016"/>
          </a:xfrm>
          <a:prstGeom prst="ellipse">
            <a:avLst/>
          </a:prstGeom>
          <a:solidFill>
            <a:srgbClr val="53E2E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2" name="Rounded Rectangle 31"/>
          <p:cNvSpPr/>
          <p:nvPr/>
        </p:nvSpPr>
        <p:spPr>
          <a:xfrm>
            <a:off x="6812280" y="3538728"/>
            <a:ext cx="1261872" cy="1335024"/>
          </a:xfrm>
          <a:prstGeom prst="roundRect">
            <a:avLst/>
          </a:prstGeom>
          <a:solidFill>
            <a:srgbClr val="04121C"/>
          </a:solidFill>
          <a:ln w="11430">
            <a:solidFill>
              <a:srgbClr val="53E2E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3" name="TextBox 32"/>
          <p:cNvSpPr txBox="1"/>
          <p:nvPr/>
        </p:nvSpPr>
        <p:spPr>
          <a:xfrm>
            <a:off x="7086599" y="3758184"/>
            <a:ext cx="713232" cy="329184"/>
          </a:xfrm>
          <a:prstGeom prst="rect">
            <a:avLst/>
          </a:prstGeom>
          <a:noFill/>
        </p:spPr>
        <p:txBody>
          <a:bodyPr wrap="square" lIns="18288" tIns="9144" rIns="18288" bIns="9144" anchor="t">
            <a:spAutoFit/>
          </a:bodyPr>
          <a:lstStyle/>
          <a:p>
            <a:pPr algn="ctr"/>
            <a:r>
              <a:rPr sz="3000" b="1">
                <a:solidFill>
                  <a:srgbClr val="53E2E1"/>
                </a:solidFill>
                <a:latin typeface="Aptos Display"/>
              </a:rPr>
              <a:t>IA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967728" y="4361688"/>
            <a:ext cx="960120" cy="326243"/>
          </a:xfrm>
          <a:prstGeom prst="rect">
            <a:avLst/>
          </a:prstGeom>
          <a:noFill/>
        </p:spPr>
        <p:txBody>
          <a:bodyPr wrap="square" lIns="18288" tIns="9144" rIns="18288" bIns="9144" anchor="t">
            <a:spAutoFit/>
          </a:bodyPr>
          <a:lstStyle/>
          <a:p>
            <a:pPr algn="ctr"/>
            <a:r>
              <a:rPr lang="es-ES" sz="1000">
                <a:solidFill>
                  <a:schemeClr val="bg1"/>
                </a:solidFill>
                <a:latin typeface="Aptos"/>
              </a:rPr>
              <a:t>C</a:t>
            </a:r>
            <a:r>
              <a:rPr sz="1000" b="0" err="1">
                <a:solidFill>
                  <a:schemeClr val="bg1"/>
                </a:solidFill>
                <a:latin typeface="Aptos"/>
              </a:rPr>
              <a:t>onecta</a:t>
            </a:r>
            <a:r>
              <a:rPr sz="1000" b="0">
                <a:solidFill>
                  <a:schemeClr val="bg1"/>
                </a:solidFill>
                <a:latin typeface="Aptos"/>
              </a:rPr>
              <a:t> y </a:t>
            </a:r>
            <a:r>
              <a:rPr sz="1000" b="0" err="1">
                <a:solidFill>
                  <a:schemeClr val="bg1"/>
                </a:solidFill>
                <a:latin typeface="Aptos"/>
              </a:rPr>
              <a:t>prioriza</a:t>
            </a:r>
            <a:endParaRPr sz="1000" b="0">
              <a:solidFill>
                <a:schemeClr val="bg1"/>
              </a:solidFill>
              <a:latin typeface="Aptos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754380" y="5522976"/>
            <a:ext cx="5715000" cy="603504"/>
          </a:xfrm>
          <a:prstGeom prst="roundRect">
            <a:avLst/>
          </a:prstGeom>
          <a:solidFill>
            <a:srgbClr val="051823"/>
          </a:solidFill>
          <a:ln w="11430">
            <a:solidFill>
              <a:srgbClr val="53E2E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1" name="TextBox 40"/>
          <p:cNvSpPr txBox="1"/>
          <p:nvPr/>
        </p:nvSpPr>
        <p:spPr>
          <a:xfrm>
            <a:off x="973836" y="5705856"/>
            <a:ext cx="5843016" cy="218521"/>
          </a:xfrm>
          <a:prstGeom prst="rect">
            <a:avLst/>
          </a:prstGeom>
          <a:noFill/>
        </p:spPr>
        <p:txBody>
          <a:bodyPr wrap="square" lIns="18288" tIns="9144" rIns="18288" bIns="9144" anchor="t">
            <a:spAutoFit/>
          </a:bodyPr>
          <a:lstStyle/>
          <a:p>
            <a:pPr algn="l"/>
            <a:r>
              <a:rPr sz="1300" b="1" err="1">
                <a:solidFill>
                  <a:srgbClr val="FFFFFF"/>
                </a:solidFill>
                <a:latin typeface="Aptos"/>
              </a:rPr>
              <a:t>Objetivo</a:t>
            </a:r>
            <a:r>
              <a:rPr sz="1300" b="1">
                <a:solidFill>
                  <a:srgbClr val="FFFFFF"/>
                </a:solidFill>
                <a:latin typeface="Aptos"/>
              </a:rPr>
              <a:t>: </a:t>
            </a:r>
            <a:r>
              <a:rPr sz="1300" b="1" err="1">
                <a:solidFill>
                  <a:srgbClr val="FFFFFF"/>
                </a:solidFill>
                <a:latin typeface="Aptos"/>
              </a:rPr>
              <a:t>visión</a:t>
            </a:r>
            <a:r>
              <a:rPr sz="1300" b="1">
                <a:solidFill>
                  <a:srgbClr val="FFFFFF"/>
                </a:solidFill>
                <a:latin typeface="Aptos"/>
              </a:rPr>
              <a:t> </a:t>
            </a:r>
            <a:r>
              <a:rPr sz="1300" b="1" err="1">
                <a:solidFill>
                  <a:srgbClr val="FFFFFF"/>
                </a:solidFill>
                <a:latin typeface="Aptos"/>
              </a:rPr>
              <a:t>única</a:t>
            </a:r>
            <a:r>
              <a:rPr sz="1300" b="1">
                <a:solidFill>
                  <a:srgbClr val="FFFFFF"/>
                </a:solidFill>
                <a:latin typeface="Aptos"/>
              </a:rPr>
              <a:t> y </a:t>
            </a:r>
            <a:r>
              <a:rPr sz="1300" b="1" err="1">
                <a:solidFill>
                  <a:srgbClr val="FFFFFF"/>
                </a:solidFill>
                <a:latin typeface="Aptos"/>
              </a:rPr>
              <a:t>actualizada</a:t>
            </a:r>
            <a:r>
              <a:rPr sz="1300" b="1">
                <a:solidFill>
                  <a:srgbClr val="FFFFFF"/>
                </a:solidFill>
                <a:latin typeface="Aptos"/>
              </a:rPr>
              <a:t> del </a:t>
            </a:r>
            <a:r>
              <a:rPr sz="1300" b="1" err="1">
                <a:solidFill>
                  <a:srgbClr val="FFFFFF"/>
                </a:solidFill>
                <a:latin typeface="Aptos"/>
              </a:rPr>
              <a:t>negocio</a:t>
            </a:r>
            <a:r>
              <a:rPr sz="1300" b="1">
                <a:solidFill>
                  <a:srgbClr val="FFFFFF"/>
                </a:solidFill>
                <a:latin typeface="Aptos"/>
              </a:rPr>
              <a:t> en </a:t>
            </a:r>
            <a:r>
              <a:rPr sz="1300" b="1" err="1">
                <a:solidFill>
                  <a:srgbClr val="FFFFFF"/>
                </a:solidFill>
                <a:latin typeface="Aptos"/>
              </a:rPr>
              <a:t>cualquier</a:t>
            </a:r>
            <a:r>
              <a:rPr sz="1300" b="1">
                <a:solidFill>
                  <a:srgbClr val="FFFFFF"/>
                </a:solidFill>
                <a:latin typeface="Aptos"/>
              </a:rPr>
              <a:t> </a:t>
            </a:r>
            <a:r>
              <a:rPr sz="1300" b="1" err="1">
                <a:solidFill>
                  <a:srgbClr val="FFFFFF"/>
                </a:solidFill>
                <a:latin typeface="Aptos"/>
              </a:rPr>
              <a:t>momento</a:t>
            </a:r>
            <a:r>
              <a:rPr sz="1300" b="1">
                <a:solidFill>
                  <a:srgbClr val="FFFFFF"/>
                </a:solidFill>
                <a:latin typeface="Aptos"/>
              </a:rPr>
              <a:t>.</a:t>
            </a:r>
          </a:p>
        </p:txBody>
      </p:sp>
      <p:sp>
        <p:nvSpPr>
          <p:cNvPr id="44" name="Rectangle 28">
            <a:extLst>
              <a:ext uri="{FF2B5EF4-FFF2-40B4-BE49-F238E27FC236}">
                <a16:creationId xmlns:a16="http://schemas.microsoft.com/office/drawing/2014/main" id="{F8BD274D-188D-7521-4650-D976E7734273}"/>
              </a:ext>
            </a:extLst>
          </p:cNvPr>
          <p:cNvSpPr/>
          <p:nvPr/>
        </p:nvSpPr>
        <p:spPr>
          <a:xfrm>
            <a:off x="3076956" y="4799075"/>
            <a:ext cx="352044" cy="45719"/>
          </a:xfrm>
          <a:prstGeom prst="rect">
            <a:avLst/>
          </a:prstGeom>
          <a:solidFill>
            <a:srgbClr val="53E2E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3611880" y="3375070"/>
            <a:ext cx="1965960" cy="218521"/>
          </a:xfrm>
          <a:prstGeom prst="rect">
            <a:avLst/>
          </a:prstGeom>
          <a:noFill/>
        </p:spPr>
        <p:txBody>
          <a:bodyPr wrap="square" lIns="18288" tIns="9144" rIns="18288" bIns="9144" anchor="t">
            <a:spAutoFit/>
          </a:bodyPr>
          <a:lstStyle/>
          <a:p>
            <a:pPr algn="l"/>
            <a:r>
              <a:rPr lang="es-ES" sz="1300" b="1">
                <a:solidFill>
                  <a:srgbClr val="FFFFFF"/>
                </a:solidFill>
                <a:latin typeface="Aptos"/>
              </a:rPr>
              <a:t>ERP</a:t>
            </a:r>
            <a:r>
              <a:rPr sz="1300" b="1">
                <a:solidFill>
                  <a:srgbClr val="FFFFFF"/>
                </a:solidFill>
                <a:latin typeface="Aptos"/>
              </a:rPr>
              <a:t> / Navision</a:t>
            </a:r>
          </a:p>
        </p:txBody>
      </p:sp>
      <p:sp>
        <p:nvSpPr>
          <p:cNvPr id="45" name="TextBox 15"/>
          <p:cNvSpPr txBox="1"/>
          <p:nvPr/>
        </p:nvSpPr>
        <p:spPr>
          <a:xfrm>
            <a:off x="932688" y="3392423"/>
            <a:ext cx="1965960" cy="218521"/>
          </a:xfrm>
          <a:prstGeom prst="rect">
            <a:avLst/>
          </a:prstGeom>
          <a:noFill/>
        </p:spPr>
        <p:txBody>
          <a:bodyPr wrap="square" lIns="18288" tIns="9144" rIns="18288" bIns="9144" anchor="t">
            <a:spAutoFit/>
          </a:bodyPr>
          <a:lstStyle/>
          <a:p>
            <a:pPr algn="l"/>
            <a:r>
              <a:rPr lang="es-ES" sz="1300" b="1">
                <a:solidFill>
                  <a:srgbClr val="FFFFFF"/>
                </a:solidFill>
                <a:latin typeface="Aptos"/>
              </a:rPr>
              <a:t>CRM</a:t>
            </a:r>
            <a:r>
              <a:rPr sz="1300" b="1">
                <a:solidFill>
                  <a:srgbClr val="FFFFFF"/>
                </a:solidFill>
                <a:latin typeface="Aptos"/>
              </a:rPr>
              <a:t> / Wolf</a:t>
            </a:r>
          </a:p>
        </p:txBody>
      </p:sp>
      <p:pic>
        <p:nvPicPr>
          <p:cNvPr id="16" name="Imagen 15" descr="Terras Gauda winery">
            <a:extLst>
              <a:ext uri="{FF2B5EF4-FFF2-40B4-BE49-F238E27FC236}">
                <a16:creationId xmlns:a16="http://schemas.microsoft.com/office/drawing/2014/main" id="{A0975418-EE01-7A3A-F8F9-849DE1A03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87" y="268038"/>
            <a:ext cx="1169054" cy="49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58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_cinematic_landscape_scene_at_sunrise_sunse_batch_5.png">
            <a:extLst>
              <a:ext uri="{FF2B5EF4-FFF2-40B4-BE49-F238E27FC236}">
                <a16:creationId xmlns:a16="http://schemas.microsoft.com/office/drawing/2014/main" id="{C0A020FE-3291-BB44-F340-4DB3EE609F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7110BCF3-A6E4-6CD5-91DB-F6125B4F6268}"/>
              </a:ext>
            </a:extLst>
          </p:cNvPr>
          <p:cNvSpPr/>
          <p:nvPr/>
        </p:nvSpPr>
        <p:spPr>
          <a:xfrm>
            <a:off x="-1" y="0"/>
            <a:ext cx="12191695" cy="6858000"/>
          </a:xfrm>
          <a:prstGeom prst="rect">
            <a:avLst/>
          </a:prstGeom>
          <a:solidFill>
            <a:srgbClr val="04141E">
              <a:alpha val="56000"/>
            </a:srgbClr>
          </a:solidFill>
          <a:ln w="12700">
            <a:solidFill>
              <a:srgbClr val="04141E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A5A60232-C470-6931-2499-87A2FADE489C}"/>
              </a:ext>
            </a:extLst>
          </p:cNvPr>
          <p:cNvSpPr/>
          <p:nvPr/>
        </p:nvSpPr>
        <p:spPr>
          <a:xfrm>
            <a:off x="731520" y="6336792"/>
            <a:ext cx="9326880" cy="18288"/>
          </a:xfrm>
          <a:prstGeom prst="rect">
            <a:avLst/>
          </a:prstGeom>
          <a:solidFill>
            <a:srgbClr val="54DB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25">
            <a:extLst>
              <a:ext uri="{FF2B5EF4-FFF2-40B4-BE49-F238E27FC236}">
                <a16:creationId xmlns:a16="http://schemas.microsoft.com/office/drawing/2014/main" id="{121C19DF-4069-645D-9C79-3A6386F35A5B}"/>
              </a:ext>
            </a:extLst>
          </p:cNvPr>
          <p:cNvSpPr txBox="1"/>
          <p:nvPr/>
        </p:nvSpPr>
        <p:spPr>
          <a:xfrm>
            <a:off x="642747" y="6390894"/>
            <a:ext cx="2286000" cy="2308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lang="es-ES" sz="900" b="0">
                <a:solidFill>
                  <a:srgbClr val="C6D6DF"/>
                </a:solidFill>
                <a:latin typeface="Aptos"/>
              </a:rPr>
              <a:t>Terras Gauda</a:t>
            </a:r>
            <a:endParaRPr sz="900" b="0">
              <a:solidFill>
                <a:srgbClr val="C6D6DF"/>
              </a:solidFill>
              <a:latin typeface="Aptos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594360" y="438912"/>
            <a:ext cx="4023360" cy="228600"/>
          </a:xfrm>
          <a:prstGeom prst="rect">
            <a:avLst/>
          </a:prstGeom>
          <a:noFill/>
        </p:spPr>
        <p:txBody>
          <a:bodyPr wrap="square" lIns="18288" tIns="9144" rIns="18288" bIns="9144" anchor="t">
            <a:spAutoFit/>
          </a:bodyPr>
          <a:lstStyle/>
          <a:p>
            <a:pPr algn="l"/>
            <a:r>
              <a:rPr sz="1200" b="1">
                <a:solidFill>
                  <a:srgbClr val="53E2E1"/>
                </a:solidFill>
                <a:latin typeface="Aptos"/>
              </a:rPr>
              <a:t>EL DIRECTIVO CON IA</a:t>
            </a:r>
          </a:p>
        </p:txBody>
      </p:sp>
      <p:sp>
        <p:nvSpPr>
          <p:cNvPr id="7" name="Rectangle 5"/>
          <p:cNvSpPr/>
          <p:nvPr/>
        </p:nvSpPr>
        <p:spPr>
          <a:xfrm>
            <a:off x="594360" y="758952"/>
            <a:ext cx="530352" cy="22860"/>
          </a:xfrm>
          <a:prstGeom prst="rect">
            <a:avLst/>
          </a:prstGeom>
          <a:solidFill>
            <a:srgbClr val="53E2E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6"/>
          <p:cNvSpPr txBox="1"/>
          <p:nvPr/>
        </p:nvSpPr>
        <p:spPr>
          <a:xfrm>
            <a:off x="594360" y="960120"/>
            <a:ext cx="6766560" cy="676656"/>
          </a:xfrm>
          <a:prstGeom prst="rect">
            <a:avLst/>
          </a:prstGeom>
          <a:noFill/>
        </p:spPr>
        <p:txBody>
          <a:bodyPr wrap="square" lIns="18288" tIns="9144" rIns="18288" bIns="9144" anchor="t">
            <a:spAutoFit/>
          </a:bodyPr>
          <a:lstStyle/>
          <a:p>
            <a:pPr algn="l"/>
            <a:r>
              <a:rPr sz="2700" b="1">
                <a:solidFill>
                  <a:srgbClr val="FFFFFF"/>
                </a:solidFill>
                <a:latin typeface="Aptos Display"/>
              </a:rPr>
              <a:t>De buscar información a conversar con ella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621792" y="1664208"/>
            <a:ext cx="6903720" cy="393192"/>
          </a:xfrm>
          <a:prstGeom prst="rect">
            <a:avLst/>
          </a:prstGeom>
          <a:noFill/>
        </p:spPr>
        <p:txBody>
          <a:bodyPr wrap="square" lIns="18288" tIns="9144" rIns="18288" bIns="9144" anchor="t">
            <a:spAutoFit/>
          </a:bodyPr>
          <a:lstStyle/>
          <a:p>
            <a:pPr algn="l"/>
            <a:r>
              <a:rPr sz="1400" b="0">
                <a:solidFill>
                  <a:srgbClr val="BFD3DC"/>
                </a:solidFill>
                <a:latin typeface="Aptos"/>
              </a:rPr>
              <a:t>Un asistente conectado a los sistemas responde en segundos a preguntas de dirección.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31520" y="2642616"/>
            <a:ext cx="2148840" cy="1975104"/>
          </a:xfrm>
          <a:prstGeom prst="roundRect">
            <a:avLst/>
          </a:prstGeom>
          <a:solidFill>
            <a:srgbClr val="051823"/>
          </a:solidFill>
          <a:ln w="11430">
            <a:solidFill>
              <a:srgbClr val="53E2E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960120" y="2889504"/>
            <a:ext cx="1645920" cy="228600"/>
          </a:xfrm>
          <a:prstGeom prst="rect">
            <a:avLst/>
          </a:prstGeom>
          <a:noFill/>
        </p:spPr>
        <p:txBody>
          <a:bodyPr wrap="square" lIns="18288" tIns="9144" rIns="18288" bIns="9144" anchor="t">
            <a:spAutoFit/>
          </a:bodyPr>
          <a:lstStyle/>
          <a:p>
            <a:pPr algn="l"/>
            <a:r>
              <a:rPr sz="1600" b="1">
                <a:solidFill>
                  <a:srgbClr val="53E2E1"/>
                </a:solidFill>
                <a:latin typeface="Aptos"/>
              </a:rPr>
              <a:t>Antes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60120" y="3282696"/>
            <a:ext cx="1691640" cy="757130"/>
          </a:xfrm>
          <a:prstGeom prst="rect">
            <a:avLst/>
          </a:prstGeom>
          <a:noFill/>
        </p:spPr>
        <p:txBody>
          <a:bodyPr wrap="square" lIns="18288" tIns="9144" rIns="18288" bIns="9144" anchor="t">
            <a:spAutoFit/>
          </a:bodyPr>
          <a:lstStyle/>
          <a:p>
            <a:pPr algn="l"/>
            <a:r>
              <a:rPr lang="es-ES" sz="1200">
                <a:solidFill>
                  <a:srgbClr val="BFD3DC"/>
                </a:solidFill>
                <a:latin typeface="Aptos"/>
              </a:rPr>
              <a:t>I</a:t>
            </a:r>
            <a:r>
              <a:rPr sz="1200" b="0" err="1">
                <a:solidFill>
                  <a:srgbClr val="BFD3DC"/>
                </a:solidFill>
                <a:latin typeface="Aptos"/>
              </a:rPr>
              <a:t>nformes</a:t>
            </a:r>
            <a:r>
              <a:rPr sz="1200" b="0">
                <a:solidFill>
                  <a:srgbClr val="BFD3DC"/>
                </a:solidFill>
                <a:latin typeface="Aptos"/>
              </a:rPr>
              <a:t>
</a:t>
            </a:r>
            <a:r>
              <a:rPr lang="es-ES" sz="1200" b="0">
                <a:solidFill>
                  <a:srgbClr val="BFD3DC"/>
                </a:solidFill>
                <a:latin typeface="Aptos"/>
              </a:rPr>
              <a:t>C</a:t>
            </a:r>
            <a:r>
              <a:rPr sz="1200" b="0" err="1">
                <a:solidFill>
                  <a:srgbClr val="BFD3DC"/>
                </a:solidFill>
                <a:latin typeface="Aptos"/>
              </a:rPr>
              <a:t>onsolidaciones</a:t>
            </a:r>
            <a:r>
              <a:rPr sz="1200" b="0">
                <a:solidFill>
                  <a:srgbClr val="BFD3DC"/>
                </a:solidFill>
                <a:latin typeface="Aptos"/>
              </a:rPr>
              <a:t>
</a:t>
            </a:r>
            <a:r>
              <a:rPr lang="es-ES" sz="1200">
                <a:solidFill>
                  <a:srgbClr val="BFD3DC"/>
                </a:solidFill>
                <a:latin typeface="Aptos"/>
              </a:rPr>
              <a:t>V</a:t>
            </a:r>
            <a:r>
              <a:rPr sz="1200" b="0">
                <a:solidFill>
                  <a:srgbClr val="BFD3DC"/>
                </a:solidFill>
                <a:latin typeface="Aptos"/>
              </a:rPr>
              <a:t>arias </a:t>
            </a:r>
            <a:r>
              <a:rPr sz="1200" b="0" err="1">
                <a:solidFill>
                  <a:srgbClr val="BFD3DC"/>
                </a:solidFill>
                <a:latin typeface="Aptos"/>
              </a:rPr>
              <a:t>aplicaciones</a:t>
            </a:r>
            <a:r>
              <a:rPr sz="1200" b="0">
                <a:solidFill>
                  <a:srgbClr val="BFD3DC"/>
                </a:solidFill>
                <a:latin typeface="Aptos"/>
              </a:rPr>
              <a:t>
</a:t>
            </a:r>
            <a:r>
              <a:rPr lang="es-ES" sz="1200">
                <a:solidFill>
                  <a:srgbClr val="BFD3DC"/>
                </a:solidFill>
                <a:latin typeface="Aptos"/>
              </a:rPr>
              <a:t>A</a:t>
            </a:r>
            <a:r>
              <a:rPr sz="1200" b="0" err="1">
                <a:solidFill>
                  <a:srgbClr val="BFD3DC"/>
                </a:solidFill>
                <a:latin typeface="Aptos"/>
              </a:rPr>
              <a:t>nálisis</a:t>
            </a:r>
            <a:r>
              <a:rPr sz="1200" b="0">
                <a:solidFill>
                  <a:srgbClr val="BFD3DC"/>
                </a:solidFill>
                <a:latin typeface="Aptos"/>
              </a:rPr>
              <a:t> manual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127248" y="2642616"/>
            <a:ext cx="2148840" cy="1975104"/>
          </a:xfrm>
          <a:prstGeom prst="roundRect">
            <a:avLst/>
          </a:prstGeom>
          <a:solidFill>
            <a:srgbClr val="051823"/>
          </a:solidFill>
          <a:ln w="11430">
            <a:solidFill>
              <a:srgbClr val="53E2E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3355848" y="2889504"/>
            <a:ext cx="1645920" cy="228600"/>
          </a:xfrm>
          <a:prstGeom prst="rect">
            <a:avLst/>
          </a:prstGeom>
          <a:noFill/>
        </p:spPr>
        <p:txBody>
          <a:bodyPr wrap="square" lIns="18288" tIns="9144" rIns="18288" bIns="9144" anchor="t">
            <a:spAutoFit/>
          </a:bodyPr>
          <a:lstStyle/>
          <a:p>
            <a:pPr algn="l"/>
            <a:r>
              <a:rPr sz="1600" b="1">
                <a:solidFill>
                  <a:srgbClr val="AEE971"/>
                </a:solidFill>
                <a:latin typeface="Aptos"/>
              </a:rPr>
              <a:t>Hoy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55848" y="3282696"/>
            <a:ext cx="1691640" cy="757130"/>
          </a:xfrm>
          <a:prstGeom prst="rect">
            <a:avLst/>
          </a:prstGeom>
          <a:noFill/>
        </p:spPr>
        <p:txBody>
          <a:bodyPr wrap="square" lIns="18288" tIns="9144" rIns="18288" bIns="9144" anchor="t">
            <a:spAutoFit/>
          </a:bodyPr>
          <a:lstStyle/>
          <a:p>
            <a:pPr algn="l"/>
            <a:r>
              <a:rPr lang="es-ES" sz="1200">
                <a:solidFill>
                  <a:srgbClr val="FFFFFF"/>
                </a:solidFill>
                <a:latin typeface="Aptos"/>
              </a:rPr>
              <a:t>U</a:t>
            </a:r>
            <a:r>
              <a:rPr sz="1200" b="0" err="1">
                <a:solidFill>
                  <a:srgbClr val="FFFFFF"/>
                </a:solidFill>
                <a:latin typeface="Aptos"/>
              </a:rPr>
              <a:t>na</a:t>
            </a:r>
            <a:r>
              <a:rPr sz="1200" b="0">
                <a:solidFill>
                  <a:srgbClr val="FFFFFF"/>
                </a:solidFill>
                <a:latin typeface="Aptos"/>
              </a:rPr>
              <a:t> </a:t>
            </a:r>
            <a:r>
              <a:rPr sz="1200" b="0" err="1">
                <a:solidFill>
                  <a:srgbClr val="FFFFFF"/>
                </a:solidFill>
                <a:latin typeface="Aptos"/>
              </a:rPr>
              <a:t>pregunta</a:t>
            </a:r>
            <a:r>
              <a:rPr sz="1200" b="0">
                <a:solidFill>
                  <a:srgbClr val="FFFFFF"/>
                </a:solidFill>
                <a:latin typeface="Aptos"/>
              </a:rPr>
              <a:t>
</a:t>
            </a:r>
            <a:r>
              <a:rPr lang="es-ES" sz="1200">
                <a:solidFill>
                  <a:srgbClr val="FFFFFF"/>
                </a:solidFill>
                <a:latin typeface="Aptos"/>
              </a:rPr>
              <a:t>U</a:t>
            </a:r>
            <a:r>
              <a:rPr sz="1200" b="0" err="1">
                <a:solidFill>
                  <a:srgbClr val="FFFFFF"/>
                </a:solidFill>
                <a:latin typeface="Aptos"/>
              </a:rPr>
              <a:t>na</a:t>
            </a:r>
            <a:r>
              <a:rPr sz="1200" b="0">
                <a:solidFill>
                  <a:srgbClr val="FFFFFF"/>
                </a:solidFill>
                <a:latin typeface="Aptos"/>
              </a:rPr>
              <a:t> </a:t>
            </a:r>
            <a:r>
              <a:rPr sz="1200" b="0" err="1">
                <a:solidFill>
                  <a:srgbClr val="FFFFFF"/>
                </a:solidFill>
                <a:latin typeface="Aptos"/>
              </a:rPr>
              <a:t>respuesta</a:t>
            </a:r>
            <a:r>
              <a:rPr sz="1200" b="0">
                <a:solidFill>
                  <a:srgbClr val="FFFFFF"/>
                </a:solidFill>
                <a:latin typeface="Aptos"/>
              </a:rPr>
              <a:t>
</a:t>
            </a:r>
            <a:r>
              <a:rPr lang="es-ES" sz="1200">
                <a:solidFill>
                  <a:srgbClr val="FFFFFF"/>
                </a:solidFill>
                <a:latin typeface="Aptos"/>
              </a:rPr>
              <a:t>I</a:t>
            </a:r>
            <a:r>
              <a:rPr sz="1200" b="0" err="1">
                <a:solidFill>
                  <a:srgbClr val="FFFFFF"/>
                </a:solidFill>
                <a:latin typeface="Aptos"/>
              </a:rPr>
              <a:t>nformación</a:t>
            </a:r>
            <a:r>
              <a:rPr sz="1200" b="0">
                <a:solidFill>
                  <a:srgbClr val="FFFFFF"/>
                </a:solidFill>
                <a:latin typeface="Aptos"/>
              </a:rPr>
              <a:t> real
</a:t>
            </a:r>
            <a:r>
              <a:rPr lang="es-ES" sz="1200" b="0">
                <a:solidFill>
                  <a:srgbClr val="FFFFFF"/>
                </a:solidFill>
                <a:latin typeface="Aptos"/>
              </a:rPr>
              <a:t>A</a:t>
            </a:r>
            <a:r>
              <a:rPr sz="1200" b="0" err="1">
                <a:solidFill>
                  <a:srgbClr val="FFFFFF"/>
                </a:solidFill>
                <a:latin typeface="Aptos"/>
              </a:rPr>
              <a:t>cción</a:t>
            </a:r>
            <a:r>
              <a:rPr sz="1200" b="0">
                <a:solidFill>
                  <a:srgbClr val="FFFFFF"/>
                </a:solidFill>
                <a:latin typeface="Aptos"/>
              </a:rPr>
              <a:t> </a:t>
            </a:r>
            <a:r>
              <a:rPr sz="1200" b="0" err="1">
                <a:solidFill>
                  <a:srgbClr val="FFFFFF"/>
                </a:solidFill>
                <a:latin typeface="Aptos"/>
              </a:rPr>
              <a:t>más</a:t>
            </a:r>
            <a:r>
              <a:rPr sz="1200" b="0">
                <a:solidFill>
                  <a:srgbClr val="FFFFFF"/>
                </a:solidFill>
                <a:latin typeface="Aptos"/>
              </a:rPr>
              <a:t> </a:t>
            </a:r>
            <a:r>
              <a:rPr sz="1200" b="0" err="1">
                <a:solidFill>
                  <a:srgbClr val="FFFFFF"/>
                </a:solidFill>
                <a:latin typeface="Aptos"/>
              </a:rPr>
              <a:t>rápida</a:t>
            </a:r>
            <a:endParaRPr sz="1200" b="0">
              <a:solidFill>
                <a:srgbClr val="FFFFFF"/>
              </a:solidFill>
              <a:latin typeface="Apto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76088" y="3630168"/>
            <a:ext cx="713232" cy="38100"/>
          </a:xfrm>
          <a:prstGeom prst="rect">
            <a:avLst/>
          </a:prstGeom>
          <a:solidFill>
            <a:srgbClr val="53E2E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Rounded Rectangle 17"/>
          <p:cNvSpPr/>
          <p:nvPr/>
        </p:nvSpPr>
        <p:spPr>
          <a:xfrm>
            <a:off x="5989320" y="2066543"/>
            <a:ext cx="5257800" cy="4153205"/>
          </a:xfrm>
          <a:prstGeom prst="roundRect">
            <a:avLst/>
          </a:prstGeom>
          <a:solidFill>
            <a:srgbClr val="04121C"/>
          </a:solidFill>
          <a:ln w="11430">
            <a:solidFill>
              <a:srgbClr val="53E2E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TextBox 18"/>
          <p:cNvSpPr txBox="1"/>
          <p:nvPr/>
        </p:nvSpPr>
        <p:spPr>
          <a:xfrm>
            <a:off x="7525512" y="2286000"/>
            <a:ext cx="2926080" cy="219456"/>
          </a:xfrm>
          <a:prstGeom prst="rect">
            <a:avLst/>
          </a:prstGeom>
          <a:noFill/>
        </p:spPr>
        <p:txBody>
          <a:bodyPr wrap="square" lIns="18288" tIns="9144" rIns="18288" bIns="9144" anchor="t">
            <a:spAutoFit/>
          </a:bodyPr>
          <a:lstStyle/>
          <a:p>
            <a:pPr algn="l"/>
            <a:r>
              <a:rPr sz="1450" b="1" err="1">
                <a:solidFill>
                  <a:srgbClr val="53E2E1"/>
                </a:solidFill>
                <a:latin typeface="Aptos"/>
              </a:rPr>
              <a:t>Asistente</a:t>
            </a:r>
            <a:r>
              <a:rPr sz="1450" b="1">
                <a:solidFill>
                  <a:srgbClr val="53E2E1"/>
                </a:solidFill>
                <a:latin typeface="Aptos"/>
              </a:rPr>
              <a:t> de </a:t>
            </a:r>
            <a:r>
              <a:rPr sz="1450" b="1" err="1">
                <a:solidFill>
                  <a:srgbClr val="53E2E1"/>
                </a:solidFill>
                <a:latin typeface="Aptos"/>
              </a:rPr>
              <a:t>dirección</a:t>
            </a:r>
            <a:endParaRPr sz="1450" b="1">
              <a:solidFill>
                <a:srgbClr val="53E2E1"/>
              </a:solidFill>
              <a:latin typeface="Apto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309360" y="2770632"/>
            <a:ext cx="4526280" cy="438912"/>
          </a:xfrm>
          <a:prstGeom prst="roundRect">
            <a:avLst/>
          </a:prstGeom>
          <a:solidFill>
            <a:srgbClr val="0A2330"/>
          </a:solidFill>
          <a:ln w="11430">
            <a:solidFill>
              <a:srgbClr val="20A0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" name="TextBox 21"/>
          <p:cNvSpPr txBox="1"/>
          <p:nvPr/>
        </p:nvSpPr>
        <p:spPr>
          <a:xfrm>
            <a:off x="6510528" y="2889504"/>
            <a:ext cx="4069080" cy="164592"/>
          </a:xfrm>
          <a:prstGeom prst="rect">
            <a:avLst/>
          </a:prstGeom>
          <a:noFill/>
        </p:spPr>
        <p:txBody>
          <a:bodyPr wrap="square" lIns="18288" tIns="9144" rIns="18288" bIns="9144" anchor="t">
            <a:spAutoFit/>
          </a:bodyPr>
          <a:lstStyle/>
          <a:p>
            <a:pPr algn="l"/>
            <a:r>
              <a:rPr sz="1120" b="0">
                <a:solidFill>
                  <a:srgbClr val="FFFFFF"/>
                </a:solidFill>
                <a:latin typeface="Aptos"/>
              </a:rPr>
              <a:t>¿Cuál es la tesorería prevista para los próximos 30 días?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309360" y="3410712"/>
            <a:ext cx="4526280" cy="438912"/>
          </a:xfrm>
          <a:prstGeom prst="roundRect">
            <a:avLst/>
          </a:prstGeom>
          <a:solidFill>
            <a:srgbClr val="0A2330"/>
          </a:solidFill>
          <a:ln w="11430">
            <a:solidFill>
              <a:srgbClr val="20A0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4" name="TextBox 23"/>
          <p:cNvSpPr txBox="1"/>
          <p:nvPr/>
        </p:nvSpPr>
        <p:spPr>
          <a:xfrm>
            <a:off x="6510528" y="3529584"/>
            <a:ext cx="4069080" cy="164592"/>
          </a:xfrm>
          <a:prstGeom prst="rect">
            <a:avLst/>
          </a:prstGeom>
          <a:noFill/>
        </p:spPr>
        <p:txBody>
          <a:bodyPr wrap="square" lIns="18288" tIns="9144" rIns="18288" bIns="9144" anchor="t">
            <a:spAutoFit/>
          </a:bodyPr>
          <a:lstStyle/>
          <a:p>
            <a:pPr algn="l"/>
            <a:r>
              <a:rPr sz="1120" b="0">
                <a:solidFill>
                  <a:srgbClr val="FFFFFF"/>
                </a:solidFill>
                <a:latin typeface="Aptos"/>
              </a:rPr>
              <a:t>¿Qué clientes han reducido sus compras este mes?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309360" y="4050792"/>
            <a:ext cx="4526280" cy="438912"/>
          </a:xfrm>
          <a:prstGeom prst="roundRect">
            <a:avLst/>
          </a:prstGeom>
          <a:solidFill>
            <a:srgbClr val="0A2330"/>
          </a:solidFill>
          <a:ln w="11430">
            <a:solidFill>
              <a:srgbClr val="20A0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6" name="TextBox 25"/>
          <p:cNvSpPr txBox="1"/>
          <p:nvPr/>
        </p:nvSpPr>
        <p:spPr>
          <a:xfrm>
            <a:off x="6510528" y="4169664"/>
            <a:ext cx="4069080" cy="164592"/>
          </a:xfrm>
          <a:prstGeom prst="rect">
            <a:avLst/>
          </a:prstGeom>
          <a:noFill/>
        </p:spPr>
        <p:txBody>
          <a:bodyPr wrap="square" lIns="18288" tIns="9144" rIns="18288" bIns="9144" anchor="t">
            <a:spAutoFit/>
          </a:bodyPr>
          <a:lstStyle/>
          <a:p>
            <a:pPr algn="l"/>
            <a:r>
              <a:rPr sz="1120" b="0">
                <a:solidFill>
                  <a:srgbClr val="FFFFFF"/>
                </a:solidFill>
                <a:latin typeface="Aptos"/>
              </a:rPr>
              <a:t>¿Qué referencias tienen riesgo de rotura de stock?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309360" y="4690872"/>
            <a:ext cx="4526280" cy="438912"/>
          </a:xfrm>
          <a:prstGeom prst="roundRect">
            <a:avLst/>
          </a:prstGeom>
          <a:solidFill>
            <a:srgbClr val="0A2330"/>
          </a:solidFill>
          <a:ln w="11430">
            <a:solidFill>
              <a:srgbClr val="20A0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8" name="TextBox 27"/>
          <p:cNvSpPr txBox="1"/>
          <p:nvPr/>
        </p:nvSpPr>
        <p:spPr>
          <a:xfrm>
            <a:off x="6510528" y="4809744"/>
            <a:ext cx="4069080" cy="164592"/>
          </a:xfrm>
          <a:prstGeom prst="rect">
            <a:avLst/>
          </a:prstGeom>
          <a:noFill/>
        </p:spPr>
        <p:txBody>
          <a:bodyPr wrap="square" lIns="18288" tIns="9144" rIns="18288" bIns="9144" anchor="t">
            <a:spAutoFit/>
          </a:bodyPr>
          <a:lstStyle/>
          <a:p>
            <a:pPr algn="l"/>
            <a:r>
              <a:rPr sz="1120" b="0">
                <a:solidFill>
                  <a:srgbClr val="FFFFFF"/>
                </a:solidFill>
                <a:latin typeface="Aptos"/>
              </a:rPr>
              <a:t>¿Cuál es el margen real por canal de venta?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309360" y="5358384"/>
            <a:ext cx="4526280" cy="557784"/>
          </a:xfrm>
          <a:prstGeom prst="roundRect">
            <a:avLst/>
          </a:prstGeom>
          <a:solidFill>
            <a:srgbClr val="0F3235"/>
          </a:solidFill>
          <a:ln w="11430">
            <a:solidFill>
              <a:srgbClr val="AEE97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0" name="TextBox 29"/>
          <p:cNvSpPr txBox="1"/>
          <p:nvPr/>
        </p:nvSpPr>
        <p:spPr>
          <a:xfrm>
            <a:off x="6510528" y="5449824"/>
            <a:ext cx="4526280" cy="366254"/>
          </a:xfrm>
          <a:prstGeom prst="rect">
            <a:avLst/>
          </a:prstGeom>
          <a:noFill/>
        </p:spPr>
        <p:txBody>
          <a:bodyPr wrap="square" lIns="18288" tIns="9144" rIns="18288" bIns="9144" anchor="t">
            <a:spAutoFit/>
          </a:bodyPr>
          <a:lstStyle/>
          <a:p>
            <a:pPr algn="l"/>
            <a:r>
              <a:rPr sz="1130" b="1" err="1">
                <a:solidFill>
                  <a:srgbClr val="FFFFFF"/>
                </a:solidFill>
                <a:latin typeface="Aptos"/>
              </a:rPr>
              <a:t>Resultado</a:t>
            </a:r>
            <a:r>
              <a:rPr sz="1130" b="1">
                <a:solidFill>
                  <a:srgbClr val="FFFFFF"/>
                </a:solidFill>
                <a:latin typeface="Aptos"/>
              </a:rPr>
              <a:t>: </a:t>
            </a:r>
            <a:r>
              <a:rPr sz="1130" b="1" err="1">
                <a:solidFill>
                  <a:srgbClr val="FFFFFF"/>
                </a:solidFill>
                <a:latin typeface="Aptos"/>
              </a:rPr>
              <a:t>más</a:t>
            </a:r>
            <a:r>
              <a:rPr sz="1130" b="1">
                <a:solidFill>
                  <a:srgbClr val="FFFFFF"/>
                </a:solidFill>
                <a:latin typeface="Aptos"/>
              </a:rPr>
              <a:t> </a:t>
            </a:r>
            <a:r>
              <a:rPr sz="1130" b="1" err="1">
                <a:solidFill>
                  <a:srgbClr val="FFFFFF"/>
                </a:solidFill>
                <a:latin typeface="Aptos"/>
              </a:rPr>
              <a:t>tiempo</a:t>
            </a:r>
            <a:r>
              <a:rPr sz="1130" b="1">
                <a:solidFill>
                  <a:srgbClr val="FFFFFF"/>
                </a:solidFill>
                <a:latin typeface="Aptos"/>
              </a:rPr>
              <a:t> para </a:t>
            </a:r>
            <a:r>
              <a:rPr sz="1130" b="1" err="1">
                <a:solidFill>
                  <a:srgbClr val="FFFFFF"/>
                </a:solidFill>
                <a:latin typeface="Aptos"/>
              </a:rPr>
              <a:t>decidir</a:t>
            </a:r>
            <a:r>
              <a:rPr sz="1130" b="1">
                <a:solidFill>
                  <a:srgbClr val="FFFFFF"/>
                </a:solidFill>
                <a:latin typeface="Aptos"/>
              </a:rPr>
              <a:t> y </a:t>
            </a:r>
            <a:r>
              <a:rPr sz="1130" b="1" err="1">
                <a:solidFill>
                  <a:srgbClr val="FFFFFF"/>
                </a:solidFill>
                <a:latin typeface="Aptos"/>
              </a:rPr>
              <a:t>menos</a:t>
            </a:r>
            <a:r>
              <a:rPr sz="1130" b="1">
                <a:solidFill>
                  <a:srgbClr val="FFFFFF"/>
                </a:solidFill>
                <a:latin typeface="Aptos"/>
              </a:rPr>
              <a:t> </a:t>
            </a:r>
            <a:r>
              <a:rPr sz="1130" b="1" err="1">
                <a:solidFill>
                  <a:srgbClr val="FFFFFF"/>
                </a:solidFill>
                <a:latin typeface="Aptos"/>
              </a:rPr>
              <a:t>tiempo</a:t>
            </a:r>
            <a:r>
              <a:rPr sz="1130" b="1">
                <a:solidFill>
                  <a:srgbClr val="FFFFFF"/>
                </a:solidFill>
                <a:latin typeface="Aptos"/>
              </a:rPr>
              <a:t> </a:t>
            </a:r>
            <a:r>
              <a:rPr sz="1130" b="1" err="1">
                <a:solidFill>
                  <a:srgbClr val="FFFFFF"/>
                </a:solidFill>
                <a:latin typeface="Aptos"/>
              </a:rPr>
              <a:t>buscando</a:t>
            </a:r>
            <a:r>
              <a:rPr sz="1130" b="1">
                <a:solidFill>
                  <a:srgbClr val="FFFFFF"/>
                </a:solidFill>
                <a:latin typeface="Aptos"/>
              </a:rPr>
              <a:t> </a:t>
            </a:r>
            <a:r>
              <a:rPr sz="1130" b="1" err="1">
                <a:solidFill>
                  <a:srgbClr val="FFFFFF"/>
                </a:solidFill>
                <a:latin typeface="Aptos"/>
              </a:rPr>
              <a:t>información</a:t>
            </a:r>
            <a:r>
              <a:rPr sz="1130" b="1">
                <a:solidFill>
                  <a:srgbClr val="FFFFFF"/>
                </a:solidFill>
                <a:latin typeface="Aptos"/>
              </a:rPr>
              <a:t>.</a:t>
            </a:r>
          </a:p>
        </p:txBody>
      </p:sp>
      <p:pic>
        <p:nvPicPr>
          <p:cNvPr id="17" name="Imagen 16" descr="Terras Gauda winery">
            <a:extLst>
              <a:ext uri="{FF2B5EF4-FFF2-40B4-BE49-F238E27FC236}">
                <a16:creationId xmlns:a16="http://schemas.microsoft.com/office/drawing/2014/main" id="{B3CF2A76-8289-639F-9DE8-852F5176B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87" y="268038"/>
            <a:ext cx="1169054" cy="49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13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EFE8A-2BBA-9234-0698-6DF23906D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_cinematic_futuristic_night_landscape_scen_batch_4.png">
            <a:extLst>
              <a:ext uri="{FF2B5EF4-FFF2-40B4-BE49-F238E27FC236}">
                <a16:creationId xmlns:a16="http://schemas.microsoft.com/office/drawing/2014/main" id="{F2593F10-E2D1-8765-4011-D7008F677E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D84D3D66-D034-C0F2-E79D-4CB5226C0B2E}"/>
              </a:ext>
            </a:extLst>
          </p:cNvPr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4141E">
              <a:alpha val="48000"/>
            </a:srgbClr>
          </a:solidFill>
          <a:ln w="12700">
            <a:solidFill>
              <a:srgbClr val="04141E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595BB5CB-45FC-F66F-E1DC-6A9C4AD19E52}"/>
              </a:ext>
            </a:extLst>
          </p:cNvPr>
          <p:cNvSpPr/>
          <p:nvPr/>
        </p:nvSpPr>
        <p:spPr>
          <a:xfrm>
            <a:off x="731520" y="6336792"/>
            <a:ext cx="9326880" cy="18288"/>
          </a:xfrm>
          <a:prstGeom prst="rect">
            <a:avLst/>
          </a:prstGeom>
          <a:solidFill>
            <a:srgbClr val="54DB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25">
            <a:extLst>
              <a:ext uri="{FF2B5EF4-FFF2-40B4-BE49-F238E27FC236}">
                <a16:creationId xmlns:a16="http://schemas.microsoft.com/office/drawing/2014/main" id="{04256931-41E9-F9DF-06F4-185A05641555}"/>
              </a:ext>
            </a:extLst>
          </p:cNvPr>
          <p:cNvSpPr txBox="1"/>
          <p:nvPr/>
        </p:nvSpPr>
        <p:spPr>
          <a:xfrm>
            <a:off x="642747" y="6390894"/>
            <a:ext cx="2286000" cy="2308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lang="es-ES" sz="900" b="0">
                <a:solidFill>
                  <a:srgbClr val="C6D6DF"/>
                </a:solidFill>
                <a:latin typeface="Aptos"/>
              </a:rPr>
              <a:t>Terras Gauda</a:t>
            </a:r>
            <a:endParaRPr sz="900" b="0">
              <a:solidFill>
                <a:srgbClr val="C6D6DF"/>
              </a:solidFill>
              <a:latin typeface="Aptos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594360" y="438912"/>
            <a:ext cx="4023360" cy="228600"/>
          </a:xfrm>
          <a:prstGeom prst="rect">
            <a:avLst/>
          </a:prstGeom>
          <a:noFill/>
        </p:spPr>
        <p:txBody>
          <a:bodyPr wrap="square" lIns="18288" tIns="9144" rIns="18288" bIns="9144" anchor="t">
            <a:spAutoFit/>
          </a:bodyPr>
          <a:lstStyle/>
          <a:p>
            <a:pPr algn="l"/>
            <a:r>
              <a:rPr sz="1200" b="1">
                <a:solidFill>
                  <a:srgbClr val="53E2E1"/>
                </a:solidFill>
                <a:latin typeface="Aptos"/>
              </a:rPr>
              <a:t>CUADRO DE MANDO INTELIGENTE</a:t>
            </a:r>
          </a:p>
        </p:txBody>
      </p:sp>
      <p:sp>
        <p:nvSpPr>
          <p:cNvPr id="18" name="Rectangle 5"/>
          <p:cNvSpPr/>
          <p:nvPr/>
        </p:nvSpPr>
        <p:spPr>
          <a:xfrm>
            <a:off x="594360" y="758952"/>
            <a:ext cx="530352" cy="22860"/>
          </a:xfrm>
          <a:prstGeom prst="rect">
            <a:avLst/>
          </a:prstGeom>
          <a:solidFill>
            <a:srgbClr val="53E2E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" name="TextBox 6"/>
          <p:cNvSpPr txBox="1"/>
          <p:nvPr/>
        </p:nvSpPr>
        <p:spPr>
          <a:xfrm>
            <a:off x="594360" y="960120"/>
            <a:ext cx="6766560" cy="676656"/>
          </a:xfrm>
          <a:prstGeom prst="rect">
            <a:avLst/>
          </a:prstGeom>
          <a:noFill/>
        </p:spPr>
        <p:txBody>
          <a:bodyPr wrap="square" lIns="18288" tIns="9144" rIns="18288" bIns="9144" anchor="t">
            <a:spAutoFit/>
          </a:bodyPr>
          <a:lstStyle/>
          <a:p>
            <a:pPr algn="l"/>
            <a:r>
              <a:rPr sz="2700" b="1">
                <a:solidFill>
                  <a:srgbClr val="FFFFFF"/>
                </a:solidFill>
                <a:latin typeface="Aptos Display"/>
              </a:rPr>
              <a:t>La bodega en tiempo real</a:t>
            </a:r>
          </a:p>
        </p:txBody>
      </p:sp>
      <p:sp>
        <p:nvSpPr>
          <p:cNvPr id="24" name="TextBox 7"/>
          <p:cNvSpPr txBox="1"/>
          <p:nvPr/>
        </p:nvSpPr>
        <p:spPr>
          <a:xfrm>
            <a:off x="594360" y="1566672"/>
            <a:ext cx="6903720" cy="393192"/>
          </a:xfrm>
          <a:prstGeom prst="rect">
            <a:avLst/>
          </a:prstGeom>
          <a:noFill/>
        </p:spPr>
        <p:txBody>
          <a:bodyPr wrap="square" lIns="18288" tIns="9144" rIns="18288" bIns="9144" anchor="t">
            <a:spAutoFit/>
          </a:bodyPr>
          <a:lstStyle/>
          <a:p>
            <a:pPr algn="l"/>
            <a:r>
              <a:rPr sz="1400" b="0">
                <a:solidFill>
                  <a:srgbClr val="BFD3DC"/>
                </a:solidFill>
                <a:latin typeface="Aptos"/>
              </a:rPr>
              <a:t>La IA </a:t>
            </a:r>
            <a:r>
              <a:rPr sz="1400" b="0" err="1">
                <a:solidFill>
                  <a:srgbClr val="BFD3DC"/>
                </a:solidFill>
                <a:latin typeface="Aptos"/>
              </a:rPr>
              <a:t>convierte</a:t>
            </a:r>
            <a:r>
              <a:rPr sz="1400" b="0">
                <a:solidFill>
                  <a:srgbClr val="BFD3DC"/>
                </a:solidFill>
                <a:latin typeface="Aptos"/>
              </a:rPr>
              <a:t> </a:t>
            </a:r>
            <a:r>
              <a:rPr sz="1400" b="0" err="1">
                <a:solidFill>
                  <a:srgbClr val="BFD3DC"/>
                </a:solidFill>
                <a:latin typeface="Aptos"/>
              </a:rPr>
              <a:t>sistemas</a:t>
            </a:r>
            <a:r>
              <a:rPr sz="1400" b="0">
                <a:solidFill>
                  <a:srgbClr val="BFD3DC"/>
                </a:solidFill>
                <a:latin typeface="Aptos"/>
              </a:rPr>
              <a:t> </a:t>
            </a:r>
            <a:r>
              <a:rPr sz="1400" b="0" err="1">
                <a:solidFill>
                  <a:srgbClr val="BFD3DC"/>
                </a:solidFill>
                <a:latin typeface="Aptos"/>
              </a:rPr>
              <a:t>dispersos</a:t>
            </a:r>
            <a:r>
              <a:rPr sz="1400" b="0">
                <a:solidFill>
                  <a:srgbClr val="BFD3DC"/>
                </a:solidFill>
                <a:latin typeface="Aptos"/>
              </a:rPr>
              <a:t> en </a:t>
            </a:r>
            <a:r>
              <a:rPr sz="1400" b="0" err="1">
                <a:solidFill>
                  <a:srgbClr val="BFD3DC"/>
                </a:solidFill>
                <a:latin typeface="Aptos"/>
              </a:rPr>
              <a:t>una</a:t>
            </a:r>
            <a:r>
              <a:rPr sz="1400" b="0">
                <a:solidFill>
                  <a:srgbClr val="BFD3DC"/>
                </a:solidFill>
                <a:latin typeface="Aptos"/>
              </a:rPr>
              <a:t> </a:t>
            </a:r>
            <a:r>
              <a:rPr sz="1400" b="0" err="1">
                <a:solidFill>
                  <a:srgbClr val="BFD3DC"/>
                </a:solidFill>
                <a:latin typeface="Aptos"/>
              </a:rPr>
              <a:t>herramienta</a:t>
            </a:r>
            <a:r>
              <a:rPr sz="1400" b="0">
                <a:solidFill>
                  <a:srgbClr val="BFD3DC"/>
                </a:solidFill>
                <a:latin typeface="Aptos"/>
              </a:rPr>
              <a:t> de </a:t>
            </a:r>
            <a:r>
              <a:rPr sz="1400" b="0" err="1">
                <a:solidFill>
                  <a:srgbClr val="BFD3DC"/>
                </a:solidFill>
                <a:latin typeface="Aptos"/>
              </a:rPr>
              <a:t>dirección</a:t>
            </a:r>
            <a:r>
              <a:rPr sz="1400" b="0">
                <a:solidFill>
                  <a:srgbClr val="BFD3DC"/>
                </a:solidFill>
                <a:latin typeface="Aptos"/>
              </a:rPr>
              <a:t> </a:t>
            </a:r>
            <a:r>
              <a:rPr sz="1400" b="0" err="1">
                <a:solidFill>
                  <a:srgbClr val="BFD3DC"/>
                </a:solidFill>
                <a:latin typeface="Aptos"/>
              </a:rPr>
              <a:t>estratégica</a:t>
            </a:r>
            <a:r>
              <a:rPr sz="1400" b="0">
                <a:solidFill>
                  <a:srgbClr val="BFD3DC"/>
                </a:solidFill>
                <a:latin typeface="Aptos"/>
              </a:rPr>
              <a:t>.</a:t>
            </a:r>
          </a:p>
        </p:txBody>
      </p:sp>
      <p:sp>
        <p:nvSpPr>
          <p:cNvPr id="28" name="Rounded Rectangle 9"/>
          <p:cNvSpPr/>
          <p:nvPr/>
        </p:nvSpPr>
        <p:spPr>
          <a:xfrm>
            <a:off x="731520" y="2240280"/>
            <a:ext cx="10652760" cy="868680"/>
          </a:xfrm>
          <a:prstGeom prst="roundRect">
            <a:avLst/>
          </a:prstGeom>
          <a:solidFill>
            <a:srgbClr val="08232F"/>
          </a:solidFill>
          <a:ln w="11430">
            <a:solidFill>
              <a:srgbClr val="53E2E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0" name="TextBox 10"/>
          <p:cNvSpPr txBox="1"/>
          <p:nvPr/>
        </p:nvSpPr>
        <p:spPr>
          <a:xfrm>
            <a:off x="2979892" y="2385670"/>
            <a:ext cx="6144768" cy="280077"/>
          </a:xfrm>
          <a:prstGeom prst="rect">
            <a:avLst/>
          </a:prstGeom>
          <a:noFill/>
        </p:spPr>
        <p:txBody>
          <a:bodyPr wrap="square" lIns="18288" tIns="9144" rIns="18288" bIns="9144" anchor="t">
            <a:spAutoFit/>
          </a:bodyPr>
          <a:lstStyle/>
          <a:p>
            <a:pPr algn="ctr"/>
            <a:r>
              <a:rPr sz="1700" b="1">
                <a:solidFill>
                  <a:srgbClr val="53E2E1"/>
                </a:solidFill>
                <a:latin typeface="Aptos"/>
              </a:rPr>
              <a:t>IA + </a:t>
            </a:r>
            <a:r>
              <a:rPr lang="es-ES" sz="1700" b="1">
                <a:solidFill>
                  <a:srgbClr val="53E2E1"/>
                </a:solidFill>
                <a:latin typeface="Aptos"/>
              </a:rPr>
              <a:t>d</a:t>
            </a:r>
            <a:r>
              <a:rPr sz="1700" b="1" err="1">
                <a:solidFill>
                  <a:srgbClr val="53E2E1"/>
                </a:solidFill>
                <a:latin typeface="Aptos"/>
              </a:rPr>
              <a:t>atos</a:t>
            </a:r>
            <a:r>
              <a:rPr sz="1700" b="1">
                <a:solidFill>
                  <a:srgbClr val="53E2E1"/>
                </a:solidFill>
                <a:latin typeface="Aptos"/>
              </a:rPr>
              <a:t> </a:t>
            </a:r>
            <a:r>
              <a:rPr sz="1700" b="1" err="1">
                <a:solidFill>
                  <a:srgbClr val="53E2E1"/>
                </a:solidFill>
                <a:latin typeface="Aptos"/>
              </a:rPr>
              <a:t>corporativos</a:t>
            </a:r>
            <a:r>
              <a:rPr lang="es-ES" sz="1700" b="1">
                <a:solidFill>
                  <a:srgbClr val="53E2E1"/>
                </a:solidFill>
                <a:latin typeface="Aptos"/>
              </a:rPr>
              <a:t>: Cuadro de Mando inteligente</a:t>
            </a:r>
            <a:endParaRPr sz="1700" b="1">
              <a:solidFill>
                <a:srgbClr val="53E2E1"/>
              </a:solidFill>
              <a:latin typeface="Aptos"/>
            </a:endParaRPr>
          </a:p>
        </p:txBody>
      </p:sp>
      <p:sp>
        <p:nvSpPr>
          <p:cNvPr id="33" name="TextBox 11"/>
          <p:cNvSpPr txBox="1"/>
          <p:nvPr/>
        </p:nvSpPr>
        <p:spPr>
          <a:xfrm>
            <a:off x="4892040" y="2760573"/>
            <a:ext cx="2423160" cy="180049"/>
          </a:xfrm>
          <a:prstGeom prst="rect">
            <a:avLst/>
          </a:prstGeom>
          <a:noFill/>
        </p:spPr>
        <p:txBody>
          <a:bodyPr wrap="square" lIns="18288" tIns="9144" rIns="18288" bIns="9144" anchor="t">
            <a:spAutoFit/>
          </a:bodyPr>
          <a:lstStyle/>
          <a:p>
            <a:pPr algn="ctr"/>
            <a:r>
              <a:rPr lang="es-ES" sz="1050">
                <a:solidFill>
                  <a:srgbClr val="BFD3DC"/>
                </a:solidFill>
                <a:latin typeface="Aptos"/>
              </a:rPr>
              <a:t>V</a:t>
            </a:r>
            <a:r>
              <a:rPr sz="1050" b="0" err="1">
                <a:solidFill>
                  <a:srgbClr val="BFD3DC"/>
                </a:solidFill>
                <a:latin typeface="Aptos"/>
              </a:rPr>
              <a:t>isión</a:t>
            </a:r>
            <a:r>
              <a:rPr sz="1050" b="0">
                <a:solidFill>
                  <a:srgbClr val="BFD3DC"/>
                </a:solidFill>
                <a:latin typeface="Aptos"/>
              </a:rPr>
              <a:t> integral e </a:t>
            </a:r>
            <a:r>
              <a:rPr sz="1050" b="0" err="1">
                <a:solidFill>
                  <a:srgbClr val="BFD3DC"/>
                </a:solidFill>
                <a:latin typeface="Aptos"/>
              </a:rPr>
              <a:t>inmediata</a:t>
            </a:r>
            <a:endParaRPr sz="1050" b="0">
              <a:solidFill>
                <a:srgbClr val="BFD3DC"/>
              </a:solidFill>
              <a:latin typeface="Aptos"/>
            </a:endParaRPr>
          </a:p>
        </p:txBody>
      </p:sp>
      <p:sp>
        <p:nvSpPr>
          <p:cNvPr id="34" name="Rounded Rectangle 12"/>
          <p:cNvSpPr/>
          <p:nvPr/>
        </p:nvSpPr>
        <p:spPr>
          <a:xfrm>
            <a:off x="731520" y="3299154"/>
            <a:ext cx="3063240" cy="1874519"/>
          </a:xfrm>
          <a:prstGeom prst="roundRect">
            <a:avLst/>
          </a:prstGeom>
          <a:solidFill>
            <a:srgbClr val="051823"/>
          </a:solidFill>
          <a:ln w="11430">
            <a:solidFill>
              <a:srgbClr val="53E2E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5" name="TextBox 13"/>
          <p:cNvSpPr txBox="1"/>
          <p:nvPr/>
        </p:nvSpPr>
        <p:spPr>
          <a:xfrm>
            <a:off x="960120" y="3546042"/>
            <a:ext cx="2286000" cy="228600"/>
          </a:xfrm>
          <a:prstGeom prst="rect">
            <a:avLst/>
          </a:prstGeom>
          <a:noFill/>
        </p:spPr>
        <p:txBody>
          <a:bodyPr wrap="square" lIns="18288" tIns="9144" rIns="18288" bIns="9144" anchor="t">
            <a:spAutoFit/>
          </a:bodyPr>
          <a:lstStyle/>
          <a:p>
            <a:pPr algn="l"/>
            <a:r>
              <a:rPr sz="1700" b="1">
                <a:solidFill>
                  <a:srgbClr val="53E2E1"/>
                </a:solidFill>
                <a:latin typeface="Aptos"/>
              </a:rPr>
              <a:t>Finanzas</a:t>
            </a:r>
          </a:p>
        </p:txBody>
      </p:sp>
      <p:sp>
        <p:nvSpPr>
          <p:cNvPr id="36" name="Rectangle 14"/>
          <p:cNvSpPr/>
          <p:nvPr/>
        </p:nvSpPr>
        <p:spPr>
          <a:xfrm>
            <a:off x="960120" y="3939234"/>
            <a:ext cx="685800" cy="38100"/>
          </a:xfrm>
          <a:prstGeom prst="rect">
            <a:avLst/>
          </a:prstGeom>
          <a:solidFill>
            <a:srgbClr val="53E2E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TextBox 16"/>
          <p:cNvSpPr txBox="1"/>
          <p:nvPr/>
        </p:nvSpPr>
        <p:spPr>
          <a:xfrm>
            <a:off x="950976" y="4160213"/>
            <a:ext cx="2606040" cy="685800"/>
          </a:xfrm>
          <a:prstGeom prst="rect">
            <a:avLst/>
          </a:prstGeom>
          <a:noFill/>
        </p:spPr>
        <p:txBody>
          <a:bodyPr wrap="square" lIns="18288" tIns="9144" rIns="18288" bIns="9144" anchor="t">
            <a:spAutoFit/>
          </a:bodyPr>
          <a:lstStyle/>
          <a:p>
            <a:pPr algn="l"/>
            <a:r>
              <a:rPr sz="1140" b="0" err="1">
                <a:solidFill>
                  <a:srgbClr val="FFFFFF"/>
                </a:solidFill>
                <a:latin typeface="Aptos"/>
              </a:rPr>
              <a:t>Tesorería</a:t>
            </a:r>
            <a:r>
              <a:rPr sz="1140" b="0">
                <a:solidFill>
                  <a:srgbClr val="FFFFFF"/>
                </a:solidFill>
                <a:latin typeface="Aptos"/>
              </a:rPr>
              <a:t> actual y </a:t>
            </a:r>
            <a:r>
              <a:rPr sz="1140" b="0" err="1">
                <a:solidFill>
                  <a:srgbClr val="FFFFFF"/>
                </a:solidFill>
                <a:latin typeface="Aptos"/>
              </a:rPr>
              <a:t>prevista</a:t>
            </a:r>
            <a:r>
              <a:rPr sz="1140" b="0">
                <a:solidFill>
                  <a:srgbClr val="FFFFFF"/>
                </a:solidFill>
                <a:latin typeface="Aptos"/>
              </a:rPr>
              <a:t>
</a:t>
            </a:r>
            <a:r>
              <a:rPr sz="1140" b="0" err="1">
                <a:solidFill>
                  <a:srgbClr val="FFFFFF"/>
                </a:solidFill>
                <a:latin typeface="Aptos"/>
              </a:rPr>
              <a:t>Cobros</a:t>
            </a:r>
            <a:r>
              <a:rPr sz="1140" b="0">
                <a:solidFill>
                  <a:srgbClr val="FFFFFF"/>
                </a:solidFill>
                <a:latin typeface="Aptos"/>
              </a:rPr>
              <a:t> </a:t>
            </a:r>
            <a:r>
              <a:rPr sz="1140" b="0" err="1">
                <a:solidFill>
                  <a:srgbClr val="FFFFFF"/>
                </a:solidFill>
                <a:latin typeface="Aptos"/>
              </a:rPr>
              <a:t>pendientes</a:t>
            </a:r>
            <a:r>
              <a:rPr sz="1140" b="0">
                <a:solidFill>
                  <a:srgbClr val="FFFFFF"/>
                </a:solidFill>
                <a:latin typeface="Aptos"/>
              </a:rPr>
              <a:t>
</a:t>
            </a:r>
            <a:r>
              <a:rPr sz="1140" b="0" err="1">
                <a:solidFill>
                  <a:srgbClr val="FFFFFF"/>
                </a:solidFill>
                <a:latin typeface="Aptos"/>
              </a:rPr>
              <a:t>Facturación</a:t>
            </a:r>
            <a:r>
              <a:rPr sz="1140" b="0">
                <a:solidFill>
                  <a:srgbClr val="FFFFFF"/>
                </a:solidFill>
                <a:latin typeface="Aptos"/>
              </a:rPr>
              <a:t>
</a:t>
            </a:r>
            <a:r>
              <a:rPr sz="1140" b="0" err="1">
                <a:solidFill>
                  <a:srgbClr val="FFFFFF"/>
                </a:solidFill>
                <a:latin typeface="Aptos"/>
              </a:rPr>
              <a:t>Rentabilidad</a:t>
            </a:r>
            <a:endParaRPr sz="1140" b="0">
              <a:solidFill>
                <a:srgbClr val="FFFFFF"/>
              </a:solidFill>
              <a:latin typeface="Aptos"/>
            </a:endParaRPr>
          </a:p>
        </p:txBody>
      </p:sp>
      <p:sp>
        <p:nvSpPr>
          <p:cNvPr id="38" name="Rounded Rectangle 18"/>
          <p:cNvSpPr/>
          <p:nvPr/>
        </p:nvSpPr>
        <p:spPr>
          <a:xfrm>
            <a:off x="4526280" y="3299154"/>
            <a:ext cx="3063240" cy="1874519"/>
          </a:xfrm>
          <a:prstGeom prst="roundRect">
            <a:avLst/>
          </a:prstGeom>
          <a:solidFill>
            <a:srgbClr val="051823"/>
          </a:solidFill>
          <a:ln w="11430">
            <a:solidFill>
              <a:srgbClr val="53E2E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9" name="TextBox 19"/>
          <p:cNvSpPr txBox="1"/>
          <p:nvPr/>
        </p:nvSpPr>
        <p:spPr>
          <a:xfrm>
            <a:off x="4754880" y="3546042"/>
            <a:ext cx="2286000" cy="228600"/>
          </a:xfrm>
          <a:prstGeom prst="rect">
            <a:avLst/>
          </a:prstGeom>
          <a:noFill/>
        </p:spPr>
        <p:txBody>
          <a:bodyPr wrap="square" lIns="18288" tIns="9144" rIns="18288" bIns="9144" anchor="t">
            <a:spAutoFit/>
          </a:bodyPr>
          <a:lstStyle/>
          <a:p>
            <a:pPr algn="l"/>
            <a:r>
              <a:rPr sz="1700" b="1">
                <a:solidFill>
                  <a:srgbClr val="53E2E1"/>
                </a:solidFill>
                <a:latin typeface="Aptos"/>
              </a:rPr>
              <a:t>Operaciones</a:t>
            </a:r>
          </a:p>
        </p:txBody>
      </p:sp>
      <p:sp>
        <p:nvSpPr>
          <p:cNvPr id="40" name="Rectangle 20"/>
          <p:cNvSpPr/>
          <p:nvPr/>
        </p:nvSpPr>
        <p:spPr>
          <a:xfrm>
            <a:off x="4754880" y="3939234"/>
            <a:ext cx="685800" cy="38100"/>
          </a:xfrm>
          <a:prstGeom prst="rect">
            <a:avLst/>
          </a:prstGeom>
          <a:solidFill>
            <a:srgbClr val="53E2E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1" name="TextBox 22"/>
          <p:cNvSpPr txBox="1"/>
          <p:nvPr/>
        </p:nvSpPr>
        <p:spPr>
          <a:xfrm>
            <a:off x="4754880" y="4149545"/>
            <a:ext cx="2606040" cy="685800"/>
          </a:xfrm>
          <a:prstGeom prst="rect">
            <a:avLst/>
          </a:prstGeom>
          <a:noFill/>
        </p:spPr>
        <p:txBody>
          <a:bodyPr wrap="square" lIns="18288" tIns="9144" rIns="18288" bIns="9144" anchor="t">
            <a:spAutoFit/>
          </a:bodyPr>
          <a:lstStyle/>
          <a:p>
            <a:pPr algn="l"/>
            <a:r>
              <a:rPr sz="1140" b="0">
                <a:solidFill>
                  <a:srgbClr val="FFFFFF"/>
                </a:solidFill>
                <a:latin typeface="Aptos"/>
              </a:rPr>
              <a:t>Stock disponible
</a:t>
            </a:r>
            <a:r>
              <a:rPr sz="1140" b="0" err="1">
                <a:solidFill>
                  <a:srgbClr val="FFFFFF"/>
                </a:solidFill>
                <a:latin typeface="Aptos"/>
              </a:rPr>
              <a:t>Producción</a:t>
            </a:r>
            <a:r>
              <a:rPr sz="1140" b="0">
                <a:solidFill>
                  <a:srgbClr val="FFFFFF"/>
                </a:solidFill>
                <a:latin typeface="Aptos"/>
              </a:rPr>
              <a:t>
</a:t>
            </a:r>
            <a:r>
              <a:rPr sz="1140" b="0" err="1">
                <a:solidFill>
                  <a:srgbClr val="FFFFFF"/>
                </a:solidFill>
                <a:latin typeface="Aptos"/>
              </a:rPr>
              <a:t>Trazabilidad</a:t>
            </a:r>
            <a:r>
              <a:rPr sz="1140" b="0">
                <a:solidFill>
                  <a:srgbClr val="FFFFFF"/>
                </a:solidFill>
                <a:latin typeface="Aptos"/>
              </a:rPr>
              <a:t>
</a:t>
            </a:r>
            <a:r>
              <a:rPr sz="1140" b="0" err="1">
                <a:solidFill>
                  <a:srgbClr val="FFFFFF"/>
                </a:solidFill>
                <a:latin typeface="Aptos"/>
              </a:rPr>
              <a:t>Aprovisionamiento</a:t>
            </a:r>
            <a:endParaRPr sz="1140" b="0">
              <a:solidFill>
                <a:srgbClr val="FFFFFF"/>
              </a:solidFill>
              <a:latin typeface="Aptos"/>
            </a:endParaRPr>
          </a:p>
        </p:txBody>
      </p:sp>
      <p:sp>
        <p:nvSpPr>
          <p:cNvPr id="42" name="Rounded Rectangle 24"/>
          <p:cNvSpPr/>
          <p:nvPr/>
        </p:nvSpPr>
        <p:spPr>
          <a:xfrm>
            <a:off x="8321040" y="3299154"/>
            <a:ext cx="3063240" cy="1874519"/>
          </a:xfrm>
          <a:prstGeom prst="roundRect">
            <a:avLst/>
          </a:prstGeom>
          <a:solidFill>
            <a:srgbClr val="051823"/>
          </a:solidFill>
          <a:ln w="11430">
            <a:solidFill>
              <a:srgbClr val="53E2E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3" name="TextBox 25"/>
          <p:cNvSpPr txBox="1"/>
          <p:nvPr/>
        </p:nvSpPr>
        <p:spPr>
          <a:xfrm>
            <a:off x="8549640" y="3546042"/>
            <a:ext cx="2286000" cy="228600"/>
          </a:xfrm>
          <a:prstGeom prst="rect">
            <a:avLst/>
          </a:prstGeom>
          <a:noFill/>
        </p:spPr>
        <p:txBody>
          <a:bodyPr wrap="square" lIns="18288" tIns="9144" rIns="18288" bIns="9144" anchor="t">
            <a:spAutoFit/>
          </a:bodyPr>
          <a:lstStyle/>
          <a:p>
            <a:pPr algn="l"/>
            <a:r>
              <a:rPr sz="1700" b="1">
                <a:solidFill>
                  <a:srgbClr val="53E2E1"/>
                </a:solidFill>
                <a:latin typeface="Aptos"/>
              </a:rPr>
              <a:t>Comercial</a:t>
            </a:r>
          </a:p>
        </p:txBody>
      </p:sp>
      <p:sp>
        <p:nvSpPr>
          <p:cNvPr id="44" name="Rectangle 26"/>
          <p:cNvSpPr/>
          <p:nvPr/>
        </p:nvSpPr>
        <p:spPr>
          <a:xfrm>
            <a:off x="8549640" y="3939234"/>
            <a:ext cx="685800" cy="38100"/>
          </a:xfrm>
          <a:prstGeom prst="rect">
            <a:avLst/>
          </a:prstGeom>
          <a:solidFill>
            <a:srgbClr val="53E2E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5" name="TextBox 28"/>
          <p:cNvSpPr txBox="1"/>
          <p:nvPr/>
        </p:nvSpPr>
        <p:spPr>
          <a:xfrm>
            <a:off x="8549640" y="4149545"/>
            <a:ext cx="2606040" cy="685800"/>
          </a:xfrm>
          <a:prstGeom prst="rect">
            <a:avLst/>
          </a:prstGeom>
          <a:noFill/>
        </p:spPr>
        <p:txBody>
          <a:bodyPr wrap="square" lIns="18288" tIns="9144" rIns="18288" bIns="9144" anchor="t">
            <a:spAutoFit/>
          </a:bodyPr>
          <a:lstStyle/>
          <a:p>
            <a:pPr algn="l"/>
            <a:r>
              <a:rPr sz="1140" b="0">
                <a:solidFill>
                  <a:srgbClr val="FFFFFF"/>
                </a:solidFill>
                <a:latin typeface="Aptos"/>
              </a:rPr>
              <a:t>Ventas </a:t>
            </a:r>
            <a:r>
              <a:rPr sz="1140" b="0" err="1">
                <a:solidFill>
                  <a:srgbClr val="FFFFFF"/>
                </a:solidFill>
                <a:latin typeface="Aptos"/>
              </a:rPr>
              <a:t>por</a:t>
            </a:r>
            <a:r>
              <a:rPr sz="1140" b="0">
                <a:solidFill>
                  <a:srgbClr val="FFFFFF"/>
                </a:solidFill>
                <a:latin typeface="Aptos"/>
              </a:rPr>
              <a:t> </a:t>
            </a:r>
            <a:r>
              <a:rPr sz="1140" b="0" err="1">
                <a:solidFill>
                  <a:srgbClr val="FFFFFF"/>
                </a:solidFill>
                <a:latin typeface="Aptos"/>
              </a:rPr>
              <a:t>cliente</a:t>
            </a:r>
            <a:r>
              <a:rPr sz="1140" b="0">
                <a:solidFill>
                  <a:srgbClr val="FFFFFF"/>
                </a:solidFill>
                <a:latin typeface="Aptos"/>
              </a:rPr>
              <a:t>
</a:t>
            </a:r>
            <a:r>
              <a:rPr sz="1140" b="0" err="1">
                <a:solidFill>
                  <a:srgbClr val="FFFFFF"/>
                </a:solidFill>
                <a:latin typeface="Aptos"/>
              </a:rPr>
              <a:t>Pedidos</a:t>
            </a:r>
            <a:r>
              <a:rPr sz="1140" b="0">
                <a:solidFill>
                  <a:srgbClr val="FFFFFF"/>
                </a:solidFill>
                <a:latin typeface="Aptos"/>
              </a:rPr>
              <a:t> en </a:t>
            </a:r>
            <a:r>
              <a:rPr sz="1140" b="0" err="1">
                <a:solidFill>
                  <a:srgbClr val="FFFFFF"/>
                </a:solidFill>
                <a:latin typeface="Aptos"/>
              </a:rPr>
              <a:t>curso</a:t>
            </a:r>
            <a:r>
              <a:rPr sz="1140" b="0">
                <a:solidFill>
                  <a:srgbClr val="FFFFFF"/>
                </a:solidFill>
                <a:latin typeface="Aptos"/>
              </a:rPr>
              <a:t>
</a:t>
            </a:r>
            <a:r>
              <a:rPr sz="1140" b="0" err="1">
                <a:solidFill>
                  <a:srgbClr val="FFFFFF"/>
                </a:solidFill>
                <a:latin typeface="Aptos"/>
              </a:rPr>
              <a:t>Actividad</a:t>
            </a:r>
            <a:r>
              <a:rPr sz="1140" b="0">
                <a:solidFill>
                  <a:srgbClr val="FFFFFF"/>
                </a:solidFill>
                <a:latin typeface="Aptos"/>
              </a:rPr>
              <a:t> </a:t>
            </a:r>
            <a:r>
              <a:rPr sz="1140" b="0" err="1">
                <a:solidFill>
                  <a:srgbClr val="FFFFFF"/>
                </a:solidFill>
                <a:latin typeface="Aptos"/>
              </a:rPr>
              <a:t>comercial</a:t>
            </a:r>
            <a:r>
              <a:rPr sz="1140" b="0">
                <a:solidFill>
                  <a:srgbClr val="FFFFFF"/>
                </a:solidFill>
                <a:latin typeface="Aptos"/>
              </a:rPr>
              <a:t>
</a:t>
            </a:r>
            <a:r>
              <a:rPr sz="1140" b="0" err="1">
                <a:solidFill>
                  <a:srgbClr val="FFFFFF"/>
                </a:solidFill>
                <a:latin typeface="Aptos"/>
              </a:rPr>
              <a:t>Evolución</a:t>
            </a:r>
            <a:r>
              <a:rPr sz="1140" b="0">
                <a:solidFill>
                  <a:srgbClr val="FFFFFF"/>
                </a:solidFill>
                <a:latin typeface="Aptos"/>
              </a:rPr>
              <a:t> de </a:t>
            </a:r>
            <a:r>
              <a:rPr sz="1140" b="0" err="1">
                <a:solidFill>
                  <a:srgbClr val="FFFFFF"/>
                </a:solidFill>
                <a:latin typeface="Aptos"/>
              </a:rPr>
              <a:t>referencias</a:t>
            </a:r>
            <a:endParaRPr sz="1140" b="0">
              <a:solidFill>
                <a:srgbClr val="FFFFFF"/>
              </a:solidFill>
              <a:latin typeface="Aptos"/>
            </a:endParaRPr>
          </a:p>
        </p:txBody>
      </p:sp>
      <p:sp>
        <p:nvSpPr>
          <p:cNvPr id="46" name="Rounded Rectangle 30"/>
          <p:cNvSpPr/>
          <p:nvPr/>
        </p:nvSpPr>
        <p:spPr>
          <a:xfrm>
            <a:off x="731520" y="5367528"/>
            <a:ext cx="10652760" cy="530352"/>
          </a:xfrm>
          <a:prstGeom prst="roundRect">
            <a:avLst/>
          </a:prstGeom>
          <a:solidFill>
            <a:srgbClr val="04121C"/>
          </a:solidFill>
          <a:ln w="11430">
            <a:solidFill>
              <a:srgbClr val="53E2E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7" name="TextBox 31"/>
          <p:cNvSpPr txBox="1"/>
          <p:nvPr/>
        </p:nvSpPr>
        <p:spPr>
          <a:xfrm>
            <a:off x="941831" y="5486399"/>
            <a:ext cx="10220891" cy="241605"/>
          </a:xfrm>
          <a:prstGeom prst="rect">
            <a:avLst/>
          </a:prstGeom>
          <a:noFill/>
        </p:spPr>
        <p:txBody>
          <a:bodyPr wrap="square" lIns="18288" tIns="9144" rIns="18288" bIns="9144" anchor="t">
            <a:spAutoFit/>
          </a:bodyPr>
          <a:lstStyle/>
          <a:p>
            <a:pPr algn="ctr"/>
            <a:r>
              <a:rPr sz="1450" b="1">
                <a:solidFill>
                  <a:srgbClr val="FFFFFF"/>
                </a:solidFill>
                <a:latin typeface="Aptos"/>
              </a:rPr>
              <a:t>“</a:t>
            </a:r>
            <a:r>
              <a:rPr sz="1450" b="1" err="1">
                <a:solidFill>
                  <a:srgbClr val="FFFFFF"/>
                </a:solidFill>
                <a:latin typeface="Aptos"/>
              </a:rPr>
              <a:t>Pasamos</a:t>
            </a:r>
            <a:r>
              <a:rPr sz="1450" b="1">
                <a:solidFill>
                  <a:srgbClr val="FFFFFF"/>
                </a:solidFill>
                <a:latin typeface="Aptos"/>
              </a:rPr>
              <a:t> de </a:t>
            </a:r>
            <a:r>
              <a:rPr sz="1450" b="1" err="1">
                <a:solidFill>
                  <a:srgbClr val="FFFFFF"/>
                </a:solidFill>
                <a:latin typeface="Aptos"/>
              </a:rPr>
              <a:t>gestionar</a:t>
            </a:r>
            <a:r>
              <a:rPr sz="1450" b="1">
                <a:solidFill>
                  <a:srgbClr val="FFFFFF"/>
                </a:solidFill>
                <a:latin typeface="Aptos"/>
              </a:rPr>
              <a:t> </a:t>
            </a:r>
            <a:r>
              <a:rPr sz="1450" b="1" err="1">
                <a:solidFill>
                  <a:srgbClr val="FFFFFF"/>
                </a:solidFill>
                <a:latin typeface="Aptos"/>
              </a:rPr>
              <a:t>por</a:t>
            </a:r>
            <a:r>
              <a:rPr sz="1450" b="1">
                <a:solidFill>
                  <a:srgbClr val="FFFFFF"/>
                </a:solidFill>
                <a:latin typeface="Aptos"/>
              </a:rPr>
              <a:t> </a:t>
            </a:r>
            <a:r>
              <a:rPr sz="1450" b="1" err="1">
                <a:solidFill>
                  <a:srgbClr val="FFFFFF"/>
                </a:solidFill>
                <a:latin typeface="Aptos"/>
              </a:rPr>
              <a:t>informes</a:t>
            </a:r>
            <a:r>
              <a:rPr sz="1450" b="1">
                <a:solidFill>
                  <a:srgbClr val="FFFFFF"/>
                </a:solidFill>
                <a:latin typeface="Aptos"/>
              </a:rPr>
              <a:t> a </a:t>
            </a:r>
            <a:r>
              <a:rPr sz="1450" b="1" err="1">
                <a:solidFill>
                  <a:srgbClr val="FFFFFF"/>
                </a:solidFill>
                <a:latin typeface="Aptos"/>
              </a:rPr>
              <a:t>gestionar</a:t>
            </a:r>
            <a:r>
              <a:rPr sz="1450" b="1">
                <a:solidFill>
                  <a:srgbClr val="FFFFFF"/>
                </a:solidFill>
                <a:latin typeface="Aptos"/>
              </a:rPr>
              <a:t> </a:t>
            </a:r>
            <a:r>
              <a:rPr sz="1450" b="1" err="1">
                <a:solidFill>
                  <a:srgbClr val="FFFFFF"/>
                </a:solidFill>
                <a:latin typeface="Aptos"/>
              </a:rPr>
              <a:t>por</a:t>
            </a:r>
            <a:r>
              <a:rPr sz="1450" b="1">
                <a:solidFill>
                  <a:srgbClr val="FFFFFF"/>
                </a:solidFill>
                <a:latin typeface="Aptos"/>
              </a:rPr>
              <a:t> </a:t>
            </a:r>
            <a:r>
              <a:rPr sz="1450" b="1" err="1">
                <a:solidFill>
                  <a:srgbClr val="FFFFFF"/>
                </a:solidFill>
                <a:latin typeface="Aptos"/>
              </a:rPr>
              <a:t>conversación</a:t>
            </a:r>
            <a:r>
              <a:rPr sz="1450" b="1">
                <a:solidFill>
                  <a:srgbClr val="FFFFFF"/>
                </a:solidFill>
                <a:latin typeface="Aptos"/>
              </a:rPr>
              <a:t>.”</a:t>
            </a:r>
          </a:p>
        </p:txBody>
      </p:sp>
      <p:pic>
        <p:nvPicPr>
          <p:cNvPr id="6" name="Imagen 5" descr="Terras Gauda winery">
            <a:extLst>
              <a:ext uri="{FF2B5EF4-FFF2-40B4-BE49-F238E27FC236}">
                <a16:creationId xmlns:a16="http://schemas.microsoft.com/office/drawing/2014/main" id="{F93FEAA8-64D0-7B8E-3967-0C2D840D8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87" y="268038"/>
            <a:ext cx="1169054" cy="49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3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turistic_wine_analytics_in_sunlit_vineyar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15" name="Shape 0">
            <a:extLst>
              <a:ext uri="{FF2B5EF4-FFF2-40B4-BE49-F238E27FC236}">
                <a16:creationId xmlns:a16="http://schemas.microsoft.com/office/drawing/2014/main" id="{A39BBA09-7CE3-BE75-C041-9B5529589F1E}"/>
              </a:ext>
            </a:extLst>
          </p:cNvPr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rgbClr val="04141E">
              <a:alpha val="48000"/>
            </a:srgbClr>
          </a:solidFill>
          <a:ln w="12700">
            <a:solidFill>
              <a:srgbClr val="04141E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5" name="TextBox 4"/>
          <p:cNvSpPr txBox="1"/>
          <p:nvPr/>
        </p:nvSpPr>
        <p:spPr>
          <a:xfrm>
            <a:off x="490325" y="384048"/>
            <a:ext cx="3200400" cy="30777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400" b="1">
                <a:solidFill>
                  <a:srgbClr val="54DBD6"/>
                </a:solidFill>
                <a:latin typeface="Aptos"/>
              </a:rPr>
              <a:t>LA RIOJA ALTA, S.A.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0323" y="1097489"/>
            <a:ext cx="5303520" cy="7315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3000" b="1" dirty="0">
                <a:solidFill>
                  <a:srgbClr val="FFFFFF"/>
                </a:solidFill>
                <a:latin typeface="Aptos Display"/>
              </a:rPr>
              <a:t>IA </a:t>
            </a:r>
            <a:r>
              <a:rPr sz="3000" b="1" dirty="0" err="1">
                <a:solidFill>
                  <a:srgbClr val="FFFFFF"/>
                </a:solidFill>
                <a:latin typeface="Aptos Display"/>
              </a:rPr>
              <a:t>comercial</a:t>
            </a:r>
            <a:endParaRPr sz="3000" b="1" dirty="0">
              <a:solidFill>
                <a:srgbClr val="FFFFFF"/>
              </a:solidFill>
              <a:latin typeface="Aptos Display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5216" y="809158"/>
            <a:ext cx="502920" cy="27432"/>
          </a:xfrm>
          <a:prstGeom prst="rect">
            <a:avLst/>
          </a:prstGeom>
          <a:solidFill>
            <a:srgbClr val="54DB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490323" y="1810311"/>
            <a:ext cx="4642394" cy="70788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s-ES" sz="2000">
                <a:solidFill>
                  <a:schemeClr val="bg1"/>
                </a:solidFill>
              </a:rPr>
              <a:t>Cómo la IA ayuda a vender mejor y priorizar esfuerzos.</a:t>
            </a:r>
            <a:endParaRPr sz="2000" b="0">
              <a:solidFill>
                <a:schemeClr val="bg1"/>
              </a:solidFill>
              <a:latin typeface="Apto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0324" y="2743200"/>
            <a:ext cx="5605675" cy="58477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s-ES" sz="1600">
                <a:solidFill>
                  <a:schemeClr val="bg1"/>
                </a:solidFill>
              </a:rPr>
              <a:t>Informes automáticos, alertas comerciales y desarrollo de mercado.</a:t>
            </a:r>
            <a:endParaRPr sz="1600" b="0">
              <a:solidFill>
                <a:schemeClr val="bg1"/>
              </a:solidFill>
              <a:latin typeface="Apto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9702" y="3706207"/>
            <a:ext cx="2194560" cy="18288"/>
          </a:xfrm>
          <a:prstGeom prst="rect">
            <a:avLst/>
          </a:prstGeom>
          <a:solidFill>
            <a:srgbClr val="54DB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6B38461C-AD9B-669E-5BD0-B1B9B8571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45" y="4099399"/>
            <a:ext cx="3561580" cy="237455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6BEEB-38CA-99B4-A248-6E12C4390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screen_dark_high_tech_sci_fi_agricultural_batch_3.png">
            <a:extLst>
              <a:ext uri="{FF2B5EF4-FFF2-40B4-BE49-F238E27FC236}">
                <a16:creationId xmlns:a16="http://schemas.microsoft.com/office/drawing/2014/main" id="{F10CCC8A-89C0-CFE9-41C0-DE95414E91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BF4697FA-B57B-79F5-EA03-BE19AE97987F}"/>
              </a:ext>
            </a:extLst>
          </p:cNvPr>
          <p:cNvSpPr/>
          <p:nvPr/>
        </p:nvSpPr>
        <p:spPr>
          <a:xfrm>
            <a:off x="-1" y="0"/>
            <a:ext cx="12191695" cy="6858000"/>
          </a:xfrm>
          <a:prstGeom prst="rect">
            <a:avLst/>
          </a:prstGeom>
          <a:solidFill>
            <a:srgbClr val="04141E">
              <a:alpha val="60000"/>
            </a:srgbClr>
          </a:solidFill>
          <a:ln w="12700">
            <a:solidFill>
              <a:srgbClr val="04141E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4" name="TextBox 3"/>
          <p:cNvSpPr txBox="1"/>
          <p:nvPr/>
        </p:nvSpPr>
        <p:spPr>
          <a:xfrm>
            <a:off x="585216" y="393192"/>
            <a:ext cx="3474720" cy="2743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200" b="1">
                <a:solidFill>
                  <a:srgbClr val="54DBD6"/>
                </a:solidFill>
                <a:latin typeface="Aptos"/>
              </a:rPr>
              <a:t>SR. PEDREÑO</a:t>
            </a:r>
          </a:p>
        </p:txBody>
      </p:sp>
      <p:sp>
        <p:nvSpPr>
          <p:cNvPr id="5" name="Rectangle 4"/>
          <p:cNvSpPr/>
          <p:nvPr/>
        </p:nvSpPr>
        <p:spPr>
          <a:xfrm>
            <a:off x="697014" y="740664"/>
            <a:ext cx="502920" cy="27432"/>
          </a:xfrm>
          <a:prstGeom prst="rect">
            <a:avLst/>
          </a:prstGeom>
          <a:solidFill>
            <a:srgbClr val="54DB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585215" y="841248"/>
            <a:ext cx="7333833" cy="5232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lang="es-ES" sz="2800" b="1">
                <a:solidFill>
                  <a:srgbClr val="FFFFFF"/>
                </a:solidFill>
                <a:latin typeface="Aptos Display"/>
              </a:rPr>
              <a:t>Informe</a:t>
            </a:r>
            <a:r>
              <a:rPr sz="2800" b="1">
                <a:solidFill>
                  <a:srgbClr val="FFFFFF"/>
                </a:solidFill>
                <a:latin typeface="Aptos Display"/>
              </a:rPr>
              <a:t> </a:t>
            </a:r>
            <a:r>
              <a:rPr sz="2800" b="1" err="1">
                <a:solidFill>
                  <a:srgbClr val="FFFFFF"/>
                </a:solidFill>
                <a:latin typeface="Aptos Display"/>
              </a:rPr>
              <a:t>comercial</a:t>
            </a:r>
            <a:r>
              <a:rPr sz="2800" b="1">
                <a:solidFill>
                  <a:srgbClr val="FFFFFF"/>
                </a:solidFill>
                <a:latin typeface="Aptos Display"/>
              </a:rPr>
              <a:t> </a:t>
            </a:r>
            <a:r>
              <a:rPr lang="es-ES" sz="2800" b="1">
                <a:solidFill>
                  <a:srgbClr val="FFFFFF"/>
                </a:solidFill>
                <a:latin typeface="Aptos Display"/>
              </a:rPr>
              <a:t>automático personalizado</a:t>
            </a:r>
            <a:endParaRPr sz="2800" b="1">
              <a:solidFill>
                <a:srgbClr val="FFFFFF"/>
              </a:solidFill>
              <a:latin typeface="Aptos Display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2467" y="1392936"/>
            <a:ext cx="6949440" cy="5029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300" b="0">
                <a:solidFill>
                  <a:srgbClr val="C6D6DF"/>
                </a:solidFill>
                <a:latin typeface="Aptos"/>
              </a:rPr>
              <a:t>Un </a:t>
            </a:r>
            <a:r>
              <a:rPr sz="1300" b="0" err="1">
                <a:solidFill>
                  <a:srgbClr val="C6D6DF"/>
                </a:solidFill>
                <a:latin typeface="Aptos"/>
              </a:rPr>
              <a:t>asistente</a:t>
            </a:r>
            <a:r>
              <a:rPr sz="1300" b="0">
                <a:solidFill>
                  <a:srgbClr val="C6D6DF"/>
                </a:solidFill>
                <a:latin typeface="Aptos"/>
              </a:rPr>
              <a:t> de IA </a:t>
            </a:r>
            <a:r>
              <a:rPr sz="1300" b="0" err="1">
                <a:solidFill>
                  <a:srgbClr val="C6D6DF"/>
                </a:solidFill>
                <a:latin typeface="Aptos"/>
              </a:rPr>
              <a:t>que</a:t>
            </a:r>
            <a:r>
              <a:rPr sz="1300" b="0">
                <a:solidFill>
                  <a:srgbClr val="C6D6DF"/>
                </a:solidFill>
                <a:latin typeface="Aptos"/>
              </a:rPr>
              <a:t> </a:t>
            </a:r>
            <a:r>
              <a:rPr sz="1300" b="0" err="1">
                <a:solidFill>
                  <a:srgbClr val="C6D6DF"/>
                </a:solidFill>
                <a:latin typeface="Aptos"/>
              </a:rPr>
              <a:t>convierte</a:t>
            </a:r>
            <a:r>
              <a:rPr sz="1300" b="0">
                <a:solidFill>
                  <a:srgbClr val="C6D6DF"/>
                </a:solidFill>
                <a:latin typeface="Aptos"/>
              </a:rPr>
              <a:t> </a:t>
            </a:r>
            <a:r>
              <a:rPr sz="1300" b="0" err="1">
                <a:solidFill>
                  <a:srgbClr val="C6D6DF"/>
                </a:solidFill>
                <a:latin typeface="Aptos"/>
              </a:rPr>
              <a:t>datos</a:t>
            </a:r>
            <a:r>
              <a:rPr sz="1300" b="0">
                <a:solidFill>
                  <a:srgbClr val="C6D6DF"/>
                </a:solidFill>
                <a:latin typeface="Aptos"/>
              </a:rPr>
              <a:t> </a:t>
            </a:r>
            <a:r>
              <a:rPr sz="1300" b="0" err="1">
                <a:solidFill>
                  <a:srgbClr val="C6D6DF"/>
                </a:solidFill>
                <a:latin typeface="Aptos"/>
              </a:rPr>
              <a:t>comerciales</a:t>
            </a:r>
            <a:r>
              <a:rPr sz="1300" b="0">
                <a:solidFill>
                  <a:srgbClr val="C6D6DF"/>
                </a:solidFill>
                <a:latin typeface="Aptos"/>
              </a:rPr>
              <a:t> en </a:t>
            </a:r>
            <a:r>
              <a:rPr sz="1300" b="0" err="1">
                <a:solidFill>
                  <a:srgbClr val="C6D6DF"/>
                </a:solidFill>
                <a:latin typeface="Aptos"/>
              </a:rPr>
              <a:t>una</a:t>
            </a:r>
            <a:r>
              <a:rPr sz="1300" b="0">
                <a:solidFill>
                  <a:srgbClr val="C6D6DF"/>
                </a:solidFill>
                <a:latin typeface="Aptos"/>
              </a:rPr>
              <a:t> </a:t>
            </a:r>
            <a:r>
              <a:rPr sz="1300" b="0" err="1">
                <a:solidFill>
                  <a:srgbClr val="C6D6DF"/>
                </a:solidFill>
                <a:latin typeface="Aptos"/>
              </a:rPr>
              <a:t>orientación</a:t>
            </a:r>
            <a:r>
              <a:rPr sz="1300" b="0">
                <a:solidFill>
                  <a:srgbClr val="C6D6DF"/>
                </a:solidFill>
                <a:latin typeface="Aptos"/>
              </a:rPr>
              <a:t> </a:t>
            </a:r>
            <a:r>
              <a:rPr sz="1300" b="0" err="1">
                <a:solidFill>
                  <a:srgbClr val="C6D6DF"/>
                </a:solidFill>
                <a:latin typeface="Aptos"/>
              </a:rPr>
              <a:t>clara</a:t>
            </a:r>
            <a:r>
              <a:rPr sz="1300" b="0">
                <a:solidFill>
                  <a:srgbClr val="C6D6DF"/>
                </a:solidFill>
                <a:latin typeface="Aptos"/>
              </a:rPr>
              <a:t>, </a:t>
            </a:r>
            <a:r>
              <a:rPr sz="1300" b="0" err="1">
                <a:solidFill>
                  <a:srgbClr val="C6D6DF"/>
                </a:solidFill>
                <a:latin typeface="Aptos"/>
              </a:rPr>
              <a:t>personalizada</a:t>
            </a:r>
            <a:r>
              <a:rPr sz="1300" b="0">
                <a:solidFill>
                  <a:srgbClr val="C6D6DF"/>
                </a:solidFill>
                <a:latin typeface="Aptos"/>
              </a:rPr>
              <a:t> y </a:t>
            </a:r>
            <a:r>
              <a:rPr sz="1300" b="0" err="1">
                <a:solidFill>
                  <a:srgbClr val="C6D6DF"/>
                </a:solidFill>
                <a:latin typeface="Aptos"/>
              </a:rPr>
              <a:t>accionable</a:t>
            </a:r>
            <a:r>
              <a:rPr sz="1300" b="0">
                <a:solidFill>
                  <a:srgbClr val="C6D6DF"/>
                </a:solidFill>
                <a:latin typeface="Aptos"/>
              </a:rPr>
              <a:t> para </a:t>
            </a:r>
            <a:r>
              <a:rPr sz="1300" b="0" err="1">
                <a:solidFill>
                  <a:srgbClr val="C6D6DF"/>
                </a:solidFill>
                <a:latin typeface="Aptos"/>
              </a:rPr>
              <a:t>cada</a:t>
            </a:r>
            <a:r>
              <a:rPr sz="1300" b="0">
                <a:solidFill>
                  <a:srgbClr val="C6D6DF"/>
                </a:solidFill>
                <a:latin typeface="Aptos"/>
              </a:rPr>
              <a:t> </a:t>
            </a:r>
            <a:r>
              <a:rPr sz="1300" b="0" err="1">
                <a:solidFill>
                  <a:srgbClr val="C6D6DF"/>
                </a:solidFill>
                <a:latin typeface="Aptos"/>
              </a:rPr>
              <a:t>vendedor</a:t>
            </a:r>
            <a:r>
              <a:rPr sz="1300" b="0">
                <a:solidFill>
                  <a:srgbClr val="C6D6DF"/>
                </a:solidFill>
                <a:latin typeface="Aptos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7909" y="1952272"/>
            <a:ext cx="7333833" cy="55399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500" b="0">
                <a:solidFill>
                  <a:srgbClr val="FFFFFF"/>
                </a:solidFill>
                <a:latin typeface="Aptos"/>
              </a:rPr>
              <a:t>El </a:t>
            </a:r>
            <a:r>
              <a:rPr lang="es-ES" sz="1500" b="0">
                <a:solidFill>
                  <a:srgbClr val="FFFFFF"/>
                </a:solidFill>
                <a:latin typeface="Aptos"/>
              </a:rPr>
              <a:t>informe</a:t>
            </a:r>
            <a:r>
              <a:rPr sz="1500" b="0">
                <a:solidFill>
                  <a:srgbClr val="FFFFFF"/>
                </a:solidFill>
                <a:latin typeface="Aptos"/>
              </a:rPr>
              <a:t> se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adapta</a:t>
            </a:r>
            <a:r>
              <a:rPr sz="1500" b="0">
                <a:solidFill>
                  <a:srgbClr val="FFFFFF"/>
                </a:solidFill>
                <a:latin typeface="Aptos"/>
              </a:rPr>
              <a:t> al </a:t>
            </a:r>
            <a:r>
              <a:rPr lang="es-ES" sz="1500" b="0">
                <a:solidFill>
                  <a:srgbClr val="FFFFFF"/>
                </a:solidFill>
                <a:latin typeface="Aptos"/>
              </a:rPr>
              <a:t>delegado</a:t>
            </a:r>
            <a:r>
              <a:rPr sz="1500" b="0">
                <a:solidFill>
                  <a:srgbClr val="FFFFFF"/>
                </a:solidFill>
                <a:latin typeface="Aptos"/>
              </a:rPr>
              <a:t> y al </a:t>
            </a:r>
            <a:r>
              <a:rPr lang="es-ES" sz="1500" b="0">
                <a:solidFill>
                  <a:srgbClr val="FFFFFF"/>
                </a:solidFill>
                <a:latin typeface="Aptos"/>
              </a:rPr>
              <a:t>cliente</a:t>
            </a:r>
            <a:r>
              <a:rPr sz="1500" b="0">
                <a:solidFill>
                  <a:srgbClr val="FFFFFF"/>
                </a:solidFill>
                <a:latin typeface="Aptos"/>
              </a:rPr>
              <a:t>,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pero</a:t>
            </a:r>
            <a:r>
              <a:rPr sz="1500" b="0">
                <a:solidFill>
                  <a:srgbClr val="FFFFFF"/>
                </a:solidFill>
                <a:latin typeface="Aptos"/>
              </a:rPr>
              <a:t>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mantiene</a:t>
            </a:r>
            <a:r>
              <a:rPr sz="1500" b="0">
                <a:solidFill>
                  <a:srgbClr val="FFFFFF"/>
                </a:solidFill>
                <a:latin typeface="Aptos"/>
              </a:rPr>
              <a:t>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una</a:t>
            </a:r>
            <a:r>
              <a:rPr sz="1500" b="0">
                <a:solidFill>
                  <a:srgbClr val="FFFFFF"/>
                </a:solidFill>
                <a:latin typeface="Aptos"/>
              </a:rPr>
              <a:t>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misma</a:t>
            </a:r>
            <a:r>
              <a:rPr sz="1500" b="0">
                <a:solidFill>
                  <a:srgbClr val="FFFFFF"/>
                </a:solidFill>
                <a:latin typeface="Aptos"/>
              </a:rPr>
              <a:t>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lógica</a:t>
            </a:r>
            <a:r>
              <a:rPr sz="1500" b="0">
                <a:solidFill>
                  <a:srgbClr val="FFFFFF"/>
                </a:solidFill>
                <a:latin typeface="Aptos"/>
              </a:rPr>
              <a:t>: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explicar</a:t>
            </a:r>
            <a:r>
              <a:rPr sz="1500" b="0">
                <a:solidFill>
                  <a:srgbClr val="FFFFFF"/>
                </a:solidFill>
                <a:latin typeface="Aptos"/>
              </a:rPr>
              <a:t>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cómo</a:t>
            </a:r>
            <a:r>
              <a:rPr sz="1500" b="0">
                <a:solidFill>
                  <a:srgbClr val="FFFFFF"/>
                </a:solidFill>
                <a:latin typeface="Aptos"/>
              </a:rPr>
              <a:t>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va</a:t>
            </a:r>
            <a:r>
              <a:rPr sz="1500" b="0">
                <a:solidFill>
                  <a:srgbClr val="FFFFFF"/>
                </a:solidFill>
                <a:latin typeface="Aptos"/>
              </a:rPr>
              <a:t> </a:t>
            </a:r>
            <a:r>
              <a:rPr lang="es-ES" sz="1500" b="0">
                <a:solidFill>
                  <a:srgbClr val="FFFFFF"/>
                </a:solidFill>
                <a:latin typeface="Aptos"/>
              </a:rPr>
              <a:t>la zona</a:t>
            </a:r>
            <a:r>
              <a:rPr sz="1500" b="0">
                <a:solidFill>
                  <a:srgbClr val="FFFFFF"/>
                </a:solidFill>
                <a:latin typeface="Aptos"/>
              </a:rPr>
              <a:t>,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dónde</a:t>
            </a:r>
            <a:r>
              <a:rPr sz="1500" b="0">
                <a:solidFill>
                  <a:srgbClr val="FFFFFF"/>
                </a:solidFill>
                <a:latin typeface="Aptos"/>
              </a:rPr>
              <a:t>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están</a:t>
            </a:r>
            <a:r>
              <a:rPr sz="1500" b="0">
                <a:solidFill>
                  <a:srgbClr val="FFFFFF"/>
                </a:solidFill>
                <a:latin typeface="Aptos"/>
              </a:rPr>
              <a:t> los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riesgos</a:t>
            </a:r>
            <a:r>
              <a:rPr sz="1500" b="0">
                <a:solidFill>
                  <a:srgbClr val="FFFFFF"/>
                </a:solidFill>
                <a:latin typeface="Aptos"/>
              </a:rPr>
              <a:t> y en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qué</a:t>
            </a:r>
            <a:r>
              <a:rPr sz="1500" b="0">
                <a:solidFill>
                  <a:srgbClr val="FFFFFF"/>
                </a:solidFill>
                <a:latin typeface="Aptos"/>
              </a:rPr>
              <a:t>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debe</a:t>
            </a:r>
            <a:r>
              <a:rPr sz="1500" b="0">
                <a:solidFill>
                  <a:srgbClr val="FFFFFF"/>
                </a:solidFill>
                <a:latin typeface="Aptos"/>
              </a:rPr>
              <a:t>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centrar</a:t>
            </a:r>
            <a:r>
              <a:rPr sz="1500" b="0">
                <a:solidFill>
                  <a:srgbClr val="FFFFFF"/>
                </a:solidFill>
                <a:latin typeface="Aptos"/>
              </a:rPr>
              <a:t> la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semana</a:t>
            </a:r>
            <a:r>
              <a:rPr sz="1500" b="0">
                <a:solidFill>
                  <a:srgbClr val="FFFFFF"/>
                </a:solidFill>
                <a:latin typeface="Aptos"/>
              </a:rPr>
              <a:t>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13232" y="2743200"/>
            <a:ext cx="1783080" cy="1234440"/>
          </a:xfrm>
          <a:prstGeom prst="roundRect">
            <a:avLst/>
          </a:prstGeom>
          <a:solidFill>
            <a:srgbClr val="091A25"/>
          </a:solidFill>
          <a:ln>
            <a:solidFill>
              <a:srgbClr val="3C6E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877824" y="2926080"/>
            <a:ext cx="1417320" cy="22860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500" b="1">
                <a:solidFill>
                  <a:srgbClr val="54DBD6"/>
                </a:solidFill>
                <a:latin typeface="Aptos"/>
              </a:rPr>
              <a:t>Madrid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7824" y="3273552"/>
            <a:ext cx="1417320" cy="5029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300" b="0">
                <a:solidFill>
                  <a:srgbClr val="FFFFFF"/>
                </a:solidFill>
                <a:latin typeface="Aptos"/>
              </a:rPr>
              <a:t>5 </a:t>
            </a:r>
            <a:r>
              <a:rPr sz="1300" b="0" err="1">
                <a:solidFill>
                  <a:srgbClr val="FFFFFF"/>
                </a:solidFill>
                <a:latin typeface="Aptos"/>
              </a:rPr>
              <a:t>comerciales</a:t>
            </a:r>
            <a:r>
              <a:rPr sz="1300" b="0">
                <a:solidFill>
                  <a:srgbClr val="FFFFFF"/>
                </a:solidFill>
                <a:latin typeface="Aptos"/>
              </a:rPr>
              <a:t>
</a:t>
            </a:r>
            <a:r>
              <a:rPr lang="es-ES" sz="1300">
                <a:solidFill>
                  <a:srgbClr val="FFFFFF"/>
                </a:solidFill>
                <a:latin typeface="Aptos"/>
              </a:rPr>
              <a:t>46</a:t>
            </a:r>
            <a:r>
              <a:rPr sz="1300" b="0">
                <a:solidFill>
                  <a:srgbClr val="FFFFFF"/>
                </a:solidFill>
                <a:latin typeface="Aptos"/>
              </a:rPr>
              <a:t>0 </a:t>
            </a:r>
            <a:r>
              <a:rPr sz="1300" b="0" err="1">
                <a:solidFill>
                  <a:srgbClr val="FFFFFF"/>
                </a:solidFill>
                <a:latin typeface="Aptos"/>
              </a:rPr>
              <a:t>clientes</a:t>
            </a:r>
            <a:endParaRPr sz="1300" b="0">
              <a:solidFill>
                <a:srgbClr val="FFFFFF"/>
              </a:solidFill>
              <a:latin typeface="Apto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834640" y="2743200"/>
            <a:ext cx="1783080" cy="1234440"/>
          </a:xfrm>
          <a:prstGeom prst="roundRect">
            <a:avLst/>
          </a:prstGeom>
          <a:solidFill>
            <a:srgbClr val="091A25"/>
          </a:solidFill>
          <a:ln>
            <a:solidFill>
              <a:srgbClr val="3C6E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TextBox 14"/>
          <p:cNvSpPr txBox="1"/>
          <p:nvPr/>
        </p:nvSpPr>
        <p:spPr>
          <a:xfrm>
            <a:off x="2999232" y="2926080"/>
            <a:ext cx="1417320" cy="22860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500" b="1">
                <a:solidFill>
                  <a:srgbClr val="54DBD6"/>
                </a:solidFill>
                <a:latin typeface="Aptos"/>
              </a:rPr>
              <a:t>Nacional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99232" y="3273552"/>
            <a:ext cx="1417320" cy="5029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lang="es-ES" sz="1300">
                <a:solidFill>
                  <a:srgbClr val="FFFFFF"/>
                </a:solidFill>
                <a:latin typeface="Aptos"/>
              </a:rPr>
              <a:t>5</a:t>
            </a:r>
            <a:r>
              <a:rPr sz="1300" b="0">
                <a:solidFill>
                  <a:srgbClr val="FFFFFF"/>
                </a:solidFill>
                <a:latin typeface="Aptos"/>
              </a:rPr>
              <a:t> </a:t>
            </a:r>
            <a:r>
              <a:rPr sz="1300" b="0" err="1">
                <a:solidFill>
                  <a:srgbClr val="FFFFFF"/>
                </a:solidFill>
                <a:latin typeface="Aptos"/>
              </a:rPr>
              <a:t>delegados</a:t>
            </a:r>
            <a:r>
              <a:rPr sz="1300" b="0">
                <a:solidFill>
                  <a:srgbClr val="FFFFFF"/>
                </a:solidFill>
                <a:latin typeface="Aptos"/>
              </a:rPr>
              <a:t>
70 </a:t>
            </a:r>
            <a:r>
              <a:rPr sz="1300" b="0" err="1">
                <a:solidFill>
                  <a:srgbClr val="FFFFFF"/>
                </a:solidFill>
                <a:latin typeface="Aptos"/>
              </a:rPr>
              <a:t>distribuidores</a:t>
            </a:r>
            <a:endParaRPr sz="1300" b="0">
              <a:solidFill>
                <a:srgbClr val="FFFFFF"/>
              </a:solidFill>
              <a:latin typeface="Apto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956048" y="2743200"/>
            <a:ext cx="1783080" cy="1234440"/>
          </a:xfrm>
          <a:prstGeom prst="roundRect">
            <a:avLst/>
          </a:prstGeom>
          <a:solidFill>
            <a:srgbClr val="091A25"/>
          </a:solidFill>
          <a:ln>
            <a:solidFill>
              <a:srgbClr val="3C6E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TextBox 17"/>
          <p:cNvSpPr txBox="1"/>
          <p:nvPr/>
        </p:nvSpPr>
        <p:spPr>
          <a:xfrm>
            <a:off x="5120640" y="2926080"/>
            <a:ext cx="1417320" cy="22860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500" b="1">
                <a:solidFill>
                  <a:srgbClr val="54DBD6"/>
                </a:solidFill>
                <a:latin typeface="Aptos"/>
              </a:rPr>
              <a:t>Exportación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20640" y="3273552"/>
            <a:ext cx="1618488" cy="5029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300" b="0">
                <a:solidFill>
                  <a:srgbClr val="FFFFFF"/>
                </a:solidFill>
                <a:latin typeface="Aptos"/>
              </a:rPr>
              <a:t>6 </a:t>
            </a:r>
            <a:r>
              <a:rPr sz="1300" b="0" err="1">
                <a:solidFill>
                  <a:srgbClr val="FFFFFF"/>
                </a:solidFill>
                <a:latin typeface="Aptos"/>
              </a:rPr>
              <a:t>delegados</a:t>
            </a:r>
            <a:r>
              <a:rPr sz="1300" b="0">
                <a:solidFill>
                  <a:srgbClr val="FFFFFF"/>
                </a:solidFill>
                <a:latin typeface="Aptos"/>
              </a:rPr>
              <a:t>
143 </a:t>
            </a:r>
            <a:r>
              <a:rPr sz="1300" b="0" err="1">
                <a:solidFill>
                  <a:srgbClr val="FFFFFF"/>
                </a:solidFill>
                <a:latin typeface="Aptos"/>
              </a:rPr>
              <a:t>importadores</a:t>
            </a:r>
            <a:endParaRPr sz="1300" b="0">
              <a:solidFill>
                <a:srgbClr val="FFFFFF"/>
              </a:solidFill>
              <a:latin typeface="Apto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077456" y="2743200"/>
            <a:ext cx="1783080" cy="1234440"/>
          </a:xfrm>
          <a:prstGeom prst="roundRect">
            <a:avLst/>
          </a:prstGeom>
          <a:solidFill>
            <a:srgbClr val="091A25"/>
          </a:solidFill>
          <a:ln>
            <a:solidFill>
              <a:srgbClr val="3C6E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7242048" y="2926080"/>
            <a:ext cx="1417320" cy="22860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500" b="1">
                <a:solidFill>
                  <a:srgbClr val="54DBD6"/>
                </a:solidFill>
                <a:latin typeface="Aptos"/>
              </a:rPr>
              <a:t>Directo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42048" y="3273552"/>
            <a:ext cx="1417320" cy="5029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300" b="0">
                <a:solidFill>
                  <a:srgbClr val="FFFFFF"/>
                </a:solidFill>
                <a:latin typeface="Aptos"/>
              </a:rPr>
              <a:t>3 </a:t>
            </a:r>
            <a:r>
              <a:rPr sz="1300" b="0" err="1">
                <a:solidFill>
                  <a:srgbClr val="FFFFFF"/>
                </a:solidFill>
                <a:latin typeface="Aptos"/>
              </a:rPr>
              <a:t>comerciales</a:t>
            </a:r>
            <a:r>
              <a:rPr sz="1300" b="0">
                <a:solidFill>
                  <a:srgbClr val="FFFFFF"/>
                </a:solidFill>
                <a:latin typeface="Aptos"/>
              </a:rPr>
              <a:t>
</a:t>
            </a:r>
            <a:r>
              <a:rPr lang="es-ES" sz="1300" b="0">
                <a:solidFill>
                  <a:srgbClr val="FFFFFF"/>
                </a:solidFill>
                <a:latin typeface="Aptos"/>
              </a:rPr>
              <a:t>M</a:t>
            </a:r>
            <a:r>
              <a:rPr sz="1300" b="0" err="1">
                <a:solidFill>
                  <a:srgbClr val="FFFFFF"/>
                </a:solidFill>
                <a:latin typeface="Aptos"/>
              </a:rPr>
              <a:t>iles</a:t>
            </a:r>
            <a:r>
              <a:rPr sz="1300" b="0">
                <a:solidFill>
                  <a:srgbClr val="FFFFFF"/>
                </a:solidFill>
                <a:latin typeface="Aptos"/>
              </a:rPr>
              <a:t> de </a:t>
            </a:r>
            <a:r>
              <a:rPr sz="1300" b="0" err="1">
                <a:solidFill>
                  <a:srgbClr val="FFFFFF"/>
                </a:solidFill>
                <a:latin typeface="Aptos"/>
              </a:rPr>
              <a:t>clientes</a:t>
            </a:r>
            <a:endParaRPr sz="1300" b="0">
              <a:solidFill>
                <a:srgbClr val="FFFFFF"/>
              </a:solidFill>
              <a:latin typeface="Apto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198864" y="2743200"/>
            <a:ext cx="1783080" cy="1234440"/>
          </a:xfrm>
          <a:prstGeom prst="roundRect">
            <a:avLst/>
          </a:prstGeom>
          <a:solidFill>
            <a:srgbClr val="091A25"/>
          </a:solidFill>
          <a:ln>
            <a:solidFill>
              <a:srgbClr val="3C6E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4" name="TextBox 23"/>
          <p:cNvSpPr txBox="1"/>
          <p:nvPr/>
        </p:nvSpPr>
        <p:spPr>
          <a:xfrm>
            <a:off x="9363456" y="2926080"/>
            <a:ext cx="1417320" cy="22860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500" b="1">
                <a:solidFill>
                  <a:srgbClr val="54DBD6"/>
                </a:solidFill>
                <a:latin typeface="Aptos"/>
              </a:rPr>
              <a:t>Cadenas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363456" y="3273552"/>
            <a:ext cx="1695608" cy="5029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300" b="0">
                <a:solidFill>
                  <a:srgbClr val="FFFFFF"/>
                </a:solidFill>
                <a:latin typeface="Aptos"/>
              </a:rPr>
              <a:t>1 </a:t>
            </a:r>
            <a:r>
              <a:rPr lang="es-ES" sz="1300" b="0">
                <a:solidFill>
                  <a:srgbClr val="FFFFFF"/>
                </a:solidFill>
                <a:latin typeface="Aptos"/>
              </a:rPr>
              <a:t>delegado</a:t>
            </a:r>
            <a:r>
              <a:rPr sz="1300" b="0">
                <a:solidFill>
                  <a:srgbClr val="FFFFFF"/>
                </a:solidFill>
                <a:latin typeface="Aptos"/>
              </a:rPr>
              <a:t>
6 </a:t>
            </a:r>
            <a:r>
              <a:rPr sz="1300" b="0" err="1">
                <a:solidFill>
                  <a:srgbClr val="FFFFFF"/>
                </a:solidFill>
                <a:latin typeface="Aptos"/>
              </a:rPr>
              <a:t>grandes</a:t>
            </a:r>
            <a:r>
              <a:rPr sz="1300" b="0">
                <a:solidFill>
                  <a:srgbClr val="FFFFFF"/>
                </a:solidFill>
                <a:latin typeface="Aptos"/>
              </a:rPr>
              <a:t> </a:t>
            </a:r>
            <a:r>
              <a:rPr sz="1300" b="0" err="1">
                <a:solidFill>
                  <a:srgbClr val="FFFFFF"/>
                </a:solidFill>
                <a:latin typeface="Aptos"/>
              </a:rPr>
              <a:t>clientes</a:t>
            </a:r>
            <a:endParaRPr sz="1300" b="0">
              <a:solidFill>
                <a:srgbClr val="FFFFFF"/>
              </a:solidFill>
              <a:latin typeface="Apto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713232" y="4343400"/>
            <a:ext cx="10561320" cy="1508760"/>
          </a:xfrm>
          <a:prstGeom prst="roundRect">
            <a:avLst/>
          </a:prstGeom>
          <a:solidFill>
            <a:srgbClr val="091A25"/>
          </a:solidFill>
          <a:ln>
            <a:solidFill>
              <a:srgbClr val="3C6E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7" name="TextBox 26"/>
          <p:cNvSpPr txBox="1"/>
          <p:nvPr/>
        </p:nvSpPr>
        <p:spPr>
          <a:xfrm>
            <a:off x="932688" y="4531456"/>
            <a:ext cx="2103120" cy="22860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600" b="1" err="1">
                <a:solidFill>
                  <a:srgbClr val="54DBD6"/>
                </a:solidFill>
                <a:latin typeface="Aptos"/>
              </a:rPr>
              <a:t>Qué</a:t>
            </a:r>
            <a:r>
              <a:rPr sz="1600" b="1">
                <a:solidFill>
                  <a:srgbClr val="54DBD6"/>
                </a:solidFill>
                <a:latin typeface="Aptos"/>
              </a:rPr>
              <a:t> </a:t>
            </a:r>
            <a:r>
              <a:rPr sz="1600" b="1" err="1">
                <a:solidFill>
                  <a:srgbClr val="54DBD6"/>
                </a:solidFill>
                <a:latin typeface="Aptos"/>
              </a:rPr>
              <a:t>analiza</a:t>
            </a:r>
            <a:endParaRPr sz="1600" b="1">
              <a:solidFill>
                <a:srgbClr val="54DBD6"/>
              </a:solidFill>
              <a:latin typeface="Apto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32688" y="4887468"/>
            <a:ext cx="9875520" cy="54864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400" b="0">
                <a:solidFill>
                  <a:srgbClr val="FFFFFF"/>
                </a:solidFill>
                <a:latin typeface="Aptos"/>
              </a:rPr>
              <a:t>Ventas YoY y YTD, </a:t>
            </a:r>
            <a:r>
              <a:rPr sz="1400" b="0" err="1">
                <a:solidFill>
                  <a:srgbClr val="FFFFFF"/>
                </a:solidFill>
                <a:latin typeface="Aptos"/>
              </a:rPr>
              <a:t>evolución</a:t>
            </a:r>
            <a:r>
              <a:rPr sz="1400" b="0">
                <a:solidFill>
                  <a:srgbClr val="FFFFFF"/>
                </a:solidFill>
                <a:latin typeface="Aptos"/>
              </a:rPr>
              <a:t> </a:t>
            </a:r>
            <a:r>
              <a:rPr sz="1400" b="0" err="1">
                <a:solidFill>
                  <a:srgbClr val="FFFFFF"/>
                </a:solidFill>
                <a:latin typeface="Aptos"/>
              </a:rPr>
              <a:t>por</a:t>
            </a:r>
            <a:r>
              <a:rPr sz="1400" b="0">
                <a:solidFill>
                  <a:srgbClr val="FFFFFF"/>
                </a:solidFill>
                <a:latin typeface="Aptos"/>
              </a:rPr>
              <a:t> </a:t>
            </a:r>
            <a:r>
              <a:rPr sz="1400" b="0" err="1">
                <a:solidFill>
                  <a:srgbClr val="FFFFFF"/>
                </a:solidFill>
                <a:latin typeface="Aptos"/>
              </a:rPr>
              <a:t>marcas</a:t>
            </a:r>
            <a:r>
              <a:rPr sz="1400" b="0">
                <a:solidFill>
                  <a:srgbClr val="FFFFFF"/>
                </a:solidFill>
                <a:latin typeface="Aptos"/>
              </a:rPr>
              <a:t>, </a:t>
            </a:r>
            <a:r>
              <a:rPr sz="1400" b="0" err="1">
                <a:solidFill>
                  <a:srgbClr val="FFFFFF"/>
                </a:solidFill>
                <a:latin typeface="Aptos"/>
              </a:rPr>
              <a:t>precio</a:t>
            </a:r>
            <a:r>
              <a:rPr sz="1400" b="0">
                <a:solidFill>
                  <a:srgbClr val="FFFFFF"/>
                </a:solidFill>
                <a:latin typeface="Aptos"/>
              </a:rPr>
              <a:t> medio y </a:t>
            </a:r>
            <a:r>
              <a:rPr sz="1400" b="0" err="1">
                <a:solidFill>
                  <a:srgbClr val="FFFFFF"/>
                </a:solidFill>
                <a:latin typeface="Aptos"/>
              </a:rPr>
              <a:t>número</a:t>
            </a:r>
            <a:r>
              <a:rPr sz="1400" b="0">
                <a:solidFill>
                  <a:srgbClr val="FFFFFF"/>
                </a:solidFill>
                <a:latin typeface="Aptos"/>
              </a:rPr>
              <a:t> de </a:t>
            </a:r>
            <a:r>
              <a:rPr sz="1400" b="0" err="1">
                <a:solidFill>
                  <a:srgbClr val="FFFFFF"/>
                </a:solidFill>
                <a:latin typeface="Aptos"/>
              </a:rPr>
              <a:t>clientes</a:t>
            </a:r>
            <a:r>
              <a:rPr sz="1400" b="0">
                <a:solidFill>
                  <a:srgbClr val="FFFFFF"/>
                </a:solidFill>
                <a:latin typeface="Aptos"/>
              </a:rPr>
              <a:t>, </a:t>
            </a:r>
            <a:r>
              <a:rPr sz="1400" b="0" err="1">
                <a:solidFill>
                  <a:srgbClr val="FFFFFF"/>
                </a:solidFill>
                <a:latin typeface="Aptos"/>
              </a:rPr>
              <a:t>clientes</a:t>
            </a:r>
            <a:r>
              <a:rPr sz="1400" b="0">
                <a:solidFill>
                  <a:srgbClr val="FFFFFF"/>
                </a:solidFill>
                <a:latin typeface="Aptos"/>
              </a:rPr>
              <a:t> </a:t>
            </a:r>
            <a:r>
              <a:rPr sz="1400" b="0" err="1">
                <a:solidFill>
                  <a:srgbClr val="FFFFFF"/>
                </a:solidFill>
                <a:latin typeface="Aptos"/>
              </a:rPr>
              <a:t>prioritarios</a:t>
            </a:r>
            <a:r>
              <a:rPr sz="1400" b="0">
                <a:solidFill>
                  <a:srgbClr val="FFFFFF"/>
                </a:solidFill>
                <a:latin typeface="Aptos"/>
              </a:rPr>
              <a:t>, </a:t>
            </a:r>
            <a:r>
              <a:rPr sz="1400" b="0" err="1">
                <a:solidFill>
                  <a:srgbClr val="FFFFFF"/>
                </a:solidFill>
                <a:latin typeface="Aptos"/>
              </a:rPr>
              <a:t>clientes</a:t>
            </a:r>
            <a:r>
              <a:rPr sz="1400" b="0">
                <a:solidFill>
                  <a:srgbClr val="FFFFFF"/>
                </a:solidFill>
                <a:latin typeface="Aptos"/>
              </a:rPr>
              <a:t> </a:t>
            </a:r>
            <a:r>
              <a:rPr sz="1400" b="0" err="1">
                <a:solidFill>
                  <a:srgbClr val="FFFFFF"/>
                </a:solidFill>
                <a:latin typeface="Aptos"/>
              </a:rPr>
              <a:t>inactivos</a:t>
            </a:r>
            <a:r>
              <a:rPr sz="1400" b="0">
                <a:solidFill>
                  <a:srgbClr val="FFFFFF"/>
                </a:solidFill>
                <a:latin typeface="Aptos"/>
              </a:rPr>
              <a:t>, </a:t>
            </a:r>
            <a:r>
              <a:rPr sz="1400" b="0" err="1">
                <a:solidFill>
                  <a:srgbClr val="FFFFFF"/>
                </a:solidFill>
                <a:latin typeface="Aptos"/>
              </a:rPr>
              <a:t>operaciones</a:t>
            </a:r>
            <a:r>
              <a:rPr sz="1400" b="0">
                <a:solidFill>
                  <a:srgbClr val="FFFFFF"/>
                </a:solidFill>
                <a:latin typeface="Aptos"/>
              </a:rPr>
              <a:t> </a:t>
            </a:r>
            <a:r>
              <a:rPr sz="1400" b="0" err="1">
                <a:solidFill>
                  <a:srgbClr val="FFFFFF"/>
                </a:solidFill>
                <a:latin typeface="Aptos"/>
              </a:rPr>
              <a:t>especiales</a:t>
            </a:r>
            <a:r>
              <a:rPr sz="1400" b="0">
                <a:solidFill>
                  <a:srgbClr val="FFFFFF"/>
                </a:solidFill>
                <a:latin typeface="Aptos"/>
              </a:rPr>
              <a:t> y </a:t>
            </a:r>
            <a:r>
              <a:rPr sz="1400" b="0" err="1">
                <a:solidFill>
                  <a:srgbClr val="FFFFFF"/>
                </a:solidFill>
                <a:latin typeface="Aptos"/>
              </a:rPr>
              <a:t>una</a:t>
            </a:r>
            <a:r>
              <a:rPr sz="1400" b="0">
                <a:solidFill>
                  <a:srgbClr val="FFFFFF"/>
                </a:solidFill>
                <a:latin typeface="Aptos"/>
              </a:rPr>
              <a:t> </a:t>
            </a:r>
            <a:r>
              <a:rPr sz="1400" b="0" err="1">
                <a:solidFill>
                  <a:srgbClr val="FFFFFF"/>
                </a:solidFill>
                <a:latin typeface="Aptos"/>
              </a:rPr>
              <a:t>síntesis</a:t>
            </a:r>
            <a:r>
              <a:rPr sz="1400" b="0">
                <a:solidFill>
                  <a:srgbClr val="FFFFFF"/>
                </a:solidFill>
                <a:latin typeface="Aptos"/>
              </a:rPr>
              <a:t> final con dos o </a:t>
            </a:r>
            <a:r>
              <a:rPr sz="1400" b="0" err="1">
                <a:solidFill>
                  <a:srgbClr val="FFFFFF"/>
                </a:solidFill>
                <a:latin typeface="Aptos"/>
              </a:rPr>
              <a:t>tres</a:t>
            </a:r>
            <a:r>
              <a:rPr sz="1400" b="0">
                <a:solidFill>
                  <a:srgbClr val="FFFFFF"/>
                </a:solidFill>
                <a:latin typeface="Aptos"/>
              </a:rPr>
              <a:t> </a:t>
            </a:r>
            <a:r>
              <a:rPr sz="1400" b="0" err="1">
                <a:solidFill>
                  <a:srgbClr val="FFFFFF"/>
                </a:solidFill>
                <a:latin typeface="Aptos"/>
              </a:rPr>
              <a:t>acciones</a:t>
            </a:r>
            <a:r>
              <a:rPr sz="1400" b="0">
                <a:solidFill>
                  <a:srgbClr val="FFFFFF"/>
                </a:solidFill>
                <a:latin typeface="Aptos"/>
              </a:rPr>
              <a:t> </a:t>
            </a:r>
            <a:r>
              <a:rPr sz="1400" b="0" err="1">
                <a:solidFill>
                  <a:srgbClr val="FFFFFF"/>
                </a:solidFill>
                <a:latin typeface="Aptos"/>
              </a:rPr>
              <a:t>concretas</a:t>
            </a:r>
            <a:r>
              <a:rPr sz="1400" b="0">
                <a:solidFill>
                  <a:srgbClr val="FFFFFF"/>
                </a:solidFill>
                <a:latin typeface="Aptos"/>
              </a:rPr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2688" y="5409280"/>
            <a:ext cx="9875520" cy="20116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300" b="0">
                <a:solidFill>
                  <a:srgbClr val="C6D6DF"/>
                </a:solidFill>
                <a:latin typeface="Aptos"/>
              </a:rPr>
              <a:t>Idea clave: el vendedor entiende en pocos minutos cómo va, qué le falta y qué debe hacer.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31520" y="6473952"/>
            <a:ext cx="9326880" cy="18288"/>
          </a:xfrm>
          <a:prstGeom prst="rect">
            <a:avLst/>
          </a:prstGeom>
          <a:solidFill>
            <a:srgbClr val="54DB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1" name="TextBox 30"/>
          <p:cNvSpPr txBox="1"/>
          <p:nvPr/>
        </p:nvSpPr>
        <p:spPr>
          <a:xfrm>
            <a:off x="636632" y="6517947"/>
            <a:ext cx="2286000" cy="16459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900" b="0">
                <a:solidFill>
                  <a:srgbClr val="C6D6DF"/>
                </a:solidFill>
                <a:latin typeface="Aptos"/>
              </a:rPr>
              <a:t>La Rioja Alta, S.A.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A4EAC83-84EA-E636-522E-F869B8914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6212" y="195427"/>
            <a:ext cx="1256679" cy="83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13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turistic_vineyard_with_tech_analytic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28" name="Shape 0">
            <a:extLst>
              <a:ext uri="{FF2B5EF4-FFF2-40B4-BE49-F238E27FC236}">
                <a16:creationId xmlns:a16="http://schemas.microsoft.com/office/drawing/2014/main" id="{8E70D971-6560-68A4-8A6D-427050405438}"/>
              </a:ext>
            </a:extLst>
          </p:cNvPr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rgbClr val="04141E">
              <a:alpha val="48000"/>
            </a:srgbClr>
          </a:solidFill>
          <a:ln w="12700">
            <a:solidFill>
              <a:srgbClr val="04141E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4" name="TextBox 3"/>
          <p:cNvSpPr txBox="1"/>
          <p:nvPr/>
        </p:nvSpPr>
        <p:spPr>
          <a:xfrm>
            <a:off x="704088" y="375328"/>
            <a:ext cx="3474720" cy="2743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200" b="1">
                <a:solidFill>
                  <a:srgbClr val="54DBD6"/>
                </a:solidFill>
                <a:latin typeface="Aptos"/>
              </a:rPr>
              <a:t>DISTRIBUIDORES</a:t>
            </a:r>
          </a:p>
        </p:txBody>
      </p:sp>
      <p:sp>
        <p:nvSpPr>
          <p:cNvPr id="5" name="Rectangle 4"/>
          <p:cNvSpPr/>
          <p:nvPr/>
        </p:nvSpPr>
        <p:spPr>
          <a:xfrm>
            <a:off x="811226" y="722800"/>
            <a:ext cx="502920" cy="27432"/>
          </a:xfrm>
          <a:prstGeom prst="rect">
            <a:avLst/>
          </a:prstGeom>
          <a:solidFill>
            <a:srgbClr val="54DB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Oval 5"/>
          <p:cNvSpPr/>
          <p:nvPr/>
        </p:nvSpPr>
        <p:spPr>
          <a:xfrm>
            <a:off x="11301984" y="6355080"/>
            <a:ext cx="320040" cy="164592"/>
          </a:xfrm>
          <a:prstGeom prst="ellipse">
            <a:avLst/>
          </a:prstGeom>
          <a:solidFill>
            <a:srgbClr val="0512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704088" y="841759"/>
            <a:ext cx="6492240" cy="65836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2500" b="1">
                <a:solidFill>
                  <a:srgbClr val="FFFFFF"/>
                </a:solidFill>
                <a:latin typeface="Aptos Display"/>
              </a:rPr>
              <a:t>IA en </a:t>
            </a:r>
            <a:r>
              <a:rPr sz="2500" b="1" err="1">
                <a:solidFill>
                  <a:srgbClr val="FFFFFF"/>
                </a:solidFill>
                <a:latin typeface="Aptos Display"/>
              </a:rPr>
              <a:t>el</a:t>
            </a:r>
            <a:r>
              <a:rPr sz="2500" b="1">
                <a:solidFill>
                  <a:srgbClr val="FFFFFF"/>
                </a:solidFill>
                <a:latin typeface="Aptos Display"/>
              </a:rPr>
              <a:t> portal del </a:t>
            </a:r>
            <a:r>
              <a:rPr sz="2500" b="1" err="1">
                <a:solidFill>
                  <a:srgbClr val="FFFFFF"/>
                </a:solidFill>
                <a:latin typeface="Aptos Display"/>
              </a:rPr>
              <a:t>distribuidor</a:t>
            </a:r>
            <a:endParaRPr sz="2500" b="1">
              <a:solidFill>
                <a:srgbClr val="FFFFFF"/>
              </a:solidFill>
              <a:latin typeface="Aptos Display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1520" y="1390398"/>
            <a:ext cx="7694590" cy="29238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300" b="0">
                <a:solidFill>
                  <a:srgbClr val="C6D6DF"/>
                </a:solidFill>
                <a:latin typeface="Aptos"/>
              </a:rPr>
              <a:t>El </a:t>
            </a:r>
            <a:r>
              <a:rPr sz="1300" b="0" err="1">
                <a:solidFill>
                  <a:srgbClr val="C6D6DF"/>
                </a:solidFill>
                <a:latin typeface="Aptos"/>
              </a:rPr>
              <a:t>distribuidor</a:t>
            </a:r>
            <a:r>
              <a:rPr sz="1300" b="0">
                <a:solidFill>
                  <a:srgbClr val="C6D6DF"/>
                </a:solidFill>
                <a:latin typeface="Aptos"/>
              </a:rPr>
              <a:t> no solo </a:t>
            </a:r>
            <a:r>
              <a:rPr sz="1300" b="0" err="1">
                <a:solidFill>
                  <a:srgbClr val="C6D6DF"/>
                </a:solidFill>
                <a:latin typeface="Aptos"/>
              </a:rPr>
              <a:t>hace</a:t>
            </a:r>
            <a:r>
              <a:rPr sz="1300" b="0">
                <a:solidFill>
                  <a:srgbClr val="C6D6DF"/>
                </a:solidFill>
                <a:latin typeface="Aptos"/>
              </a:rPr>
              <a:t> </a:t>
            </a:r>
            <a:r>
              <a:rPr sz="1300" b="0" err="1">
                <a:solidFill>
                  <a:srgbClr val="C6D6DF"/>
                </a:solidFill>
                <a:latin typeface="Aptos"/>
              </a:rPr>
              <a:t>pedidos</a:t>
            </a:r>
            <a:r>
              <a:rPr sz="1300" b="0">
                <a:solidFill>
                  <a:srgbClr val="C6D6DF"/>
                </a:solidFill>
                <a:latin typeface="Aptos"/>
              </a:rPr>
              <a:t>: </a:t>
            </a:r>
            <a:r>
              <a:rPr sz="1300" b="0" err="1">
                <a:solidFill>
                  <a:srgbClr val="C6D6DF"/>
                </a:solidFill>
                <a:latin typeface="Aptos"/>
              </a:rPr>
              <a:t>recibe</a:t>
            </a:r>
            <a:r>
              <a:rPr sz="1300" b="0">
                <a:solidFill>
                  <a:srgbClr val="C6D6DF"/>
                </a:solidFill>
                <a:latin typeface="Aptos"/>
              </a:rPr>
              <a:t> </a:t>
            </a:r>
            <a:r>
              <a:rPr sz="1300" b="0" err="1">
                <a:solidFill>
                  <a:srgbClr val="C6D6DF"/>
                </a:solidFill>
                <a:latin typeface="Aptos"/>
              </a:rPr>
              <a:t>ayuda</a:t>
            </a:r>
            <a:r>
              <a:rPr sz="1300" b="0">
                <a:solidFill>
                  <a:srgbClr val="C6D6DF"/>
                </a:solidFill>
                <a:latin typeface="Aptos"/>
              </a:rPr>
              <a:t> contextual en </a:t>
            </a:r>
            <a:r>
              <a:rPr sz="1300" b="0" err="1">
                <a:solidFill>
                  <a:srgbClr val="C6D6DF"/>
                </a:solidFill>
                <a:latin typeface="Aptos"/>
              </a:rPr>
              <a:t>el</a:t>
            </a:r>
            <a:r>
              <a:rPr sz="1300" b="0">
                <a:solidFill>
                  <a:srgbClr val="C6D6DF"/>
                </a:solidFill>
                <a:latin typeface="Aptos"/>
              </a:rPr>
              <a:t> </a:t>
            </a:r>
            <a:r>
              <a:rPr sz="1300" b="0" err="1">
                <a:solidFill>
                  <a:srgbClr val="C6D6DF"/>
                </a:solidFill>
                <a:latin typeface="Aptos"/>
              </a:rPr>
              <a:t>momento</a:t>
            </a:r>
            <a:r>
              <a:rPr sz="1300" b="0">
                <a:solidFill>
                  <a:srgbClr val="C6D6DF"/>
                </a:solidFill>
                <a:latin typeface="Aptos"/>
              </a:rPr>
              <a:t> </a:t>
            </a:r>
            <a:r>
              <a:rPr sz="1300" b="0" err="1">
                <a:solidFill>
                  <a:srgbClr val="C6D6DF"/>
                </a:solidFill>
                <a:latin typeface="Aptos"/>
              </a:rPr>
              <a:t>exacto</a:t>
            </a:r>
            <a:r>
              <a:rPr sz="1300" b="0">
                <a:solidFill>
                  <a:srgbClr val="C6D6DF"/>
                </a:solidFill>
                <a:latin typeface="Aptos"/>
              </a:rPr>
              <a:t> de </a:t>
            </a:r>
            <a:r>
              <a:rPr sz="1300" b="0" err="1">
                <a:solidFill>
                  <a:srgbClr val="C6D6DF"/>
                </a:solidFill>
                <a:latin typeface="Aptos"/>
              </a:rPr>
              <a:t>compra</a:t>
            </a:r>
            <a:r>
              <a:rPr sz="1300" b="0">
                <a:solidFill>
                  <a:srgbClr val="C6D6DF"/>
                </a:solidFill>
                <a:latin typeface="Aptos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0664" y="1835349"/>
            <a:ext cx="6766560" cy="45720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500" b="0">
                <a:solidFill>
                  <a:srgbClr val="FFFFFF"/>
                </a:solidFill>
                <a:latin typeface="Aptos"/>
              </a:rPr>
              <a:t>Al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tramitar</a:t>
            </a:r>
            <a:r>
              <a:rPr sz="1500" b="0">
                <a:solidFill>
                  <a:srgbClr val="FFFFFF"/>
                </a:solidFill>
                <a:latin typeface="Aptos"/>
              </a:rPr>
              <a:t> un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pedido</a:t>
            </a:r>
            <a:r>
              <a:rPr sz="1500" b="0">
                <a:solidFill>
                  <a:srgbClr val="FFFFFF"/>
                </a:solidFill>
                <a:latin typeface="Aptos"/>
              </a:rPr>
              <a:t>, un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agente</a:t>
            </a:r>
            <a:r>
              <a:rPr sz="1500" b="0">
                <a:solidFill>
                  <a:srgbClr val="FFFFFF"/>
                </a:solidFill>
                <a:latin typeface="Aptos"/>
              </a:rPr>
              <a:t> de IA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analiza</a:t>
            </a:r>
            <a:r>
              <a:rPr sz="1500" b="0">
                <a:solidFill>
                  <a:srgbClr val="FFFFFF"/>
                </a:solidFill>
                <a:latin typeface="Aptos"/>
              </a:rPr>
              <a:t> sus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objetivos</a:t>
            </a:r>
            <a:r>
              <a:rPr sz="1500" b="0">
                <a:solidFill>
                  <a:srgbClr val="FFFFFF"/>
                </a:solidFill>
                <a:latin typeface="Aptos"/>
              </a:rPr>
              <a:t>,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el</a:t>
            </a:r>
            <a:r>
              <a:rPr sz="1500" b="0">
                <a:solidFill>
                  <a:srgbClr val="FFFFFF"/>
                </a:solidFill>
                <a:latin typeface="Aptos"/>
              </a:rPr>
              <a:t>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ritmo</a:t>
            </a:r>
            <a:r>
              <a:rPr sz="1500" b="0">
                <a:solidFill>
                  <a:srgbClr val="FFFFFF"/>
                </a:solidFill>
                <a:latin typeface="Aptos"/>
              </a:rPr>
              <a:t> de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compras</a:t>
            </a:r>
            <a:r>
              <a:rPr sz="1500" b="0">
                <a:solidFill>
                  <a:srgbClr val="FFFFFF"/>
                </a:solidFill>
                <a:latin typeface="Aptos"/>
              </a:rPr>
              <a:t> del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año</a:t>
            </a:r>
            <a:r>
              <a:rPr sz="1500" b="0">
                <a:solidFill>
                  <a:srgbClr val="FFFFFF"/>
                </a:solidFill>
                <a:latin typeface="Aptos"/>
              </a:rPr>
              <a:t> y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el</a:t>
            </a:r>
            <a:r>
              <a:rPr sz="1500" b="0">
                <a:solidFill>
                  <a:srgbClr val="FFFFFF"/>
                </a:solidFill>
                <a:latin typeface="Aptos"/>
              </a:rPr>
              <a:t>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comportamiento</a:t>
            </a:r>
            <a:r>
              <a:rPr sz="1500" b="0">
                <a:solidFill>
                  <a:srgbClr val="FFFFFF"/>
                </a:solidFill>
                <a:latin typeface="Aptos"/>
              </a:rPr>
              <a:t> del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ejercicio</a:t>
            </a:r>
            <a:r>
              <a:rPr sz="1500" b="0">
                <a:solidFill>
                  <a:srgbClr val="FFFFFF"/>
                </a:solidFill>
                <a:latin typeface="Aptos"/>
              </a:rPr>
              <a:t> anterior.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7240" y="2834640"/>
            <a:ext cx="2423160" cy="1828800"/>
          </a:xfrm>
          <a:prstGeom prst="roundRect">
            <a:avLst/>
          </a:prstGeom>
          <a:solidFill>
            <a:srgbClr val="091A25"/>
          </a:solidFill>
          <a:ln>
            <a:solidFill>
              <a:srgbClr val="3C6E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949215" y="3043204"/>
            <a:ext cx="274320" cy="22860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500" b="1">
                <a:solidFill>
                  <a:srgbClr val="A9E470"/>
                </a:solidFill>
                <a:latin typeface="Aptos"/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87543" y="3019826"/>
            <a:ext cx="1600200" cy="22860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700" b="1">
                <a:solidFill>
                  <a:srgbClr val="FFFFFF"/>
                </a:solidFill>
                <a:latin typeface="Aptos"/>
              </a:rPr>
              <a:t>Analiza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59739" y="3356581"/>
            <a:ext cx="196596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300" b="0" err="1">
                <a:solidFill>
                  <a:srgbClr val="FFFFFF"/>
                </a:solidFill>
                <a:latin typeface="Aptos"/>
              </a:rPr>
              <a:t>Objetivos</a:t>
            </a:r>
            <a:r>
              <a:rPr sz="1300" b="0">
                <a:solidFill>
                  <a:srgbClr val="FFFFFF"/>
                </a:solidFill>
                <a:latin typeface="Aptos"/>
              </a:rPr>
              <a:t>, </a:t>
            </a:r>
            <a:r>
              <a:rPr sz="1300" b="0" err="1">
                <a:solidFill>
                  <a:srgbClr val="FFFFFF"/>
                </a:solidFill>
                <a:latin typeface="Aptos"/>
              </a:rPr>
              <a:t>compras</a:t>
            </a:r>
            <a:r>
              <a:rPr sz="1300" b="0">
                <a:solidFill>
                  <a:srgbClr val="FFFFFF"/>
                </a:solidFill>
                <a:latin typeface="Aptos"/>
              </a:rPr>
              <a:t> YTD, </a:t>
            </a:r>
            <a:r>
              <a:rPr sz="1300" b="0" err="1">
                <a:solidFill>
                  <a:srgbClr val="FFFFFF"/>
                </a:solidFill>
                <a:latin typeface="Aptos"/>
              </a:rPr>
              <a:t>evolución</a:t>
            </a:r>
            <a:r>
              <a:rPr sz="1300" b="0">
                <a:solidFill>
                  <a:srgbClr val="FFFFFF"/>
                </a:solidFill>
                <a:latin typeface="Aptos"/>
              </a:rPr>
              <a:t> </a:t>
            </a:r>
            <a:r>
              <a:rPr sz="1300" b="0" err="1">
                <a:solidFill>
                  <a:srgbClr val="FFFFFF"/>
                </a:solidFill>
                <a:latin typeface="Aptos"/>
              </a:rPr>
              <a:t>histórica</a:t>
            </a:r>
            <a:r>
              <a:rPr sz="1300" b="0">
                <a:solidFill>
                  <a:srgbClr val="FFFFFF"/>
                </a:solidFill>
                <a:latin typeface="Aptos"/>
              </a:rPr>
              <a:t> y </a:t>
            </a:r>
            <a:r>
              <a:rPr sz="1300" b="0" err="1">
                <a:solidFill>
                  <a:srgbClr val="FFFFFF"/>
                </a:solidFill>
                <a:latin typeface="Aptos"/>
              </a:rPr>
              <a:t>comportamiento</a:t>
            </a:r>
            <a:r>
              <a:rPr sz="1300" b="0">
                <a:solidFill>
                  <a:srgbClr val="FFFFFF"/>
                </a:solidFill>
                <a:latin typeface="Aptos"/>
              </a:rPr>
              <a:t> </a:t>
            </a:r>
            <a:r>
              <a:rPr sz="1300" b="0" err="1">
                <a:solidFill>
                  <a:srgbClr val="FFFFFF"/>
                </a:solidFill>
                <a:latin typeface="Aptos"/>
              </a:rPr>
              <a:t>por</a:t>
            </a:r>
            <a:r>
              <a:rPr sz="1300" b="0">
                <a:solidFill>
                  <a:srgbClr val="FFFFFF"/>
                </a:solidFill>
                <a:latin typeface="Aptos"/>
              </a:rPr>
              <a:t> </a:t>
            </a:r>
            <a:r>
              <a:rPr sz="1300" b="0" err="1">
                <a:solidFill>
                  <a:srgbClr val="FFFFFF"/>
                </a:solidFill>
                <a:latin typeface="Aptos"/>
              </a:rPr>
              <a:t>marcas</a:t>
            </a:r>
            <a:r>
              <a:rPr sz="1300" b="0">
                <a:solidFill>
                  <a:srgbClr val="FFFFFF"/>
                </a:solidFill>
                <a:latin typeface="Aptos"/>
              </a:rPr>
              <a:t>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840480" y="2834640"/>
            <a:ext cx="2423160" cy="1828800"/>
          </a:xfrm>
          <a:prstGeom prst="roundRect">
            <a:avLst/>
          </a:prstGeom>
          <a:solidFill>
            <a:srgbClr val="091A25"/>
          </a:solidFill>
          <a:ln>
            <a:solidFill>
              <a:srgbClr val="3C6E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4012455" y="3043204"/>
            <a:ext cx="274320" cy="22860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500" b="1">
                <a:solidFill>
                  <a:srgbClr val="A9E470"/>
                </a:solidFill>
                <a:latin typeface="Aptos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50783" y="3019826"/>
            <a:ext cx="1600200" cy="22860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700" b="1">
                <a:solidFill>
                  <a:srgbClr val="FFFFFF"/>
                </a:solidFill>
                <a:latin typeface="Aptos"/>
              </a:rPr>
              <a:t>Detecta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22979" y="3356581"/>
            <a:ext cx="196596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300" b="0">
                <a:solidFill>
                  <a:srgbClr val="FFFFFF"/>
                </a:solidFill>
                <a:latin typeface="Aptos"/>
              </a:rPr>
              <a:t>Marcas que van bien, marcas que van mal y oportunidades que merecen impulso.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903720" y="2834640"/>
            <a:ext cx="2423160" cy="1828800"/>
          </a:xfrm>
          <a:prstGeom prst="roundRect">
            <a:avLst/>
          </a:prstGeom>
          <a:solidFill>
            <a:srgbClr val="091A25"/>
          </a:solidFill>
          <a:ln>
            <a:solidFill>
              <a:srgbClr val="3C6E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TextBox 19"/>
          <p:cNvSpPr txBox="1"/>
          <p:nvPr/>
        </p:nvSpPr>
        <p:spPr>
          <a:xfrm>
            <a:off x="7075695" y="3043204"/>
            <a:ext cx="274320" cy="22860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500" b="1">
                <a:solidFill>
                  <a:srgbClr val="A9E470"/>
                </a:solidFill>
                <a:latin typeface="Aptos"/>
              </a:rP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14023" y="3019826"/>
            <a:ext cx="1600200" cy="22860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700" b="1">
                <a:solidFill>
                  <a:srgbClr val="FFFFFF"/>
                </a:solidFill>
                <a:latin typeface="Aptos"/>
              </a:rPr>
              <a:t>Recomienda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86219" y="3356581"/>
            <a:ext cx="196596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300" b="0">
                <a:solidFill>
                  <a:srgbClr val="FFFFFF"/>
                </a:solidFill>
                <a:latin typeface="Aptos"/>
              </a:rPr>
              <a:t>Pop-ups con recordatorios, propuestas de ayuda y sugerencias comerciales concretas.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77240" y="4983480"/>
            <a:ext cx="10469880" cy="822960"/>
          </a:xfrm>
          <a:prstGeom prst="roundRect">
            <a:avLst/>
          </a:prstGeom>
          <a:solidFill>
            <a:srgbClr val="091A25"/>
          </a:solidFill>
          <a:ln>
            <a:solidFill>
              <a:srgbClr val="3C6E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4" name="TextBox 23"/>
          <p:cNvSpPr txBox="1"/>
          <p:nvPr/>
        </p:nvSpPr>
        <p:spPr>
          <a:xfrm>
            <a:off x="941832" y="5126678"/>
            <a:ext cx="10058400" cy="2743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500" b="0" err="1">
                <a:solidFill>
                  <a:srgbClr val="FFFFFF"/>
                </a:solidFill>
                <a:latin typeface="Aptos"/>
              </a:rPr>
              <a:t>Además</a:t>
            </a:r>
            <a:r>
              <a:rPr sz="1500" b="0">
                <a:solidFill>
                  <a:srgbClr val="FFFFFF"/>
                </a:solidFill>
                <a:latin typeface="Aptos"/>
              </a:rPr>
              <a:t>,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cada</a:t>
            </a:r>
            <a:r>
              <a:rPr sz="1500" b="0">
                <a:solidFill>
                  <a:srgbClr val="FFFFFF"/>
                </a:solidFill>
                <a:latin typeface="Aptos"/>
              </a:rPr>
              <a:t>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mes</a:t>
            </a:r>
            <a:r>
              <a:rPr sz="1500" b="0">
                <a:solidFill>
                  <a:srgbClr val="FFFFFF"/>
                </a:solidFill>
                <a:latin typeface="Aptos"/>
              </a:rPr>
              <a:t>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el</a:t>
            </a:r>
            <a:r>
              <a:rPr sz="1500" b="0">
                <a:solidFill>
                  <a:srgbClr val="FFFFFF"/>
                </a:solidFill>
                <a:latin typeface="Aptos"/>
              </a:rPr>
              <a:t>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distribuidor</a:t>
            </a:r>
            <a:r>
              <a:rPr sz="1500" b="0">
                <a:solidFill>
                  <a:srgbClr val="FFFFFF"/>
                </a:solidFill>
                <a:latin typeface="Aptos"/>
              </a:rPr>
              <a:t>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recibe</a:t>
            </a:r>
            <a:r>
              <a:rPr sz="1500" b="0">
                <a:solidFill>
                  <a:srgbClr val="FFFFFF"/>
                </a:solidFill>
                <a:latin typeface="Aptos"/>
              </a:rPr>
              <a:t>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por</a:t>
            </a:r>
            <a:r>
              <a:rPr sz="1500" b="0">
                <a:solidFill>
                  <a:srgbClr val="FFFFFF"/>
                </a:solidFill>
                <a:latin typeface="Aptos"/>
              </a:rPr>
              <a:t>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correo</a:t>
            </a:r>
            <a:r>
              <a:rPr sz="1500" b="0">
                <a:solidFill>
                  <a:srgbClr val="FFFFFF"/>
                </a:solidFill>
                <a:latin typeface="Aptos"/>
              </a:rPr>
              <a:t> un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informe</a:t>
            </a:r>
            <a:r>
              <a:rPr sz="1500" b="0">
                <a:solidFill>
                  <a:srgbClr val="FFFFFF"/>
                </a:solidFill>
                <a:latin typeface="Aptos"/>
              </a:rPr>
              <a:t>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mucho</a:t>
            </a:r>
            <a:r>
              <a:rPr sz="1500" b="0">
                <a:solidFill>
                  <a:srgbClr val="FFFFFF"/>
                </a:solidFill>
                <a:latin typeface="Aptos"/>
              </a:rPr>
              <a:t>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más</a:t>
            </a:r>
            <a:r>
              <a:rPr sz="1500" b="0">
                <a:solidFill>
                  <a:srgbClr val="FFFFFF"/>
                </a:solidFill>
                <a:latin typeface="Aptos"/>
              </a:rPr>
              <a:t>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completo</a:t>
            </a:r>
            <a:r>
              <a:rPr sz="1500" b="0">
                <a:solidFill>
                  <a:srgbClr val="FFFFFF"/>
                </a:solidFill>
                <a:latin typeface="Aptos"/>
              </a:rPr>
              <a:t>, con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diagnóstico</a:t>
            </a:r>
            <a:r>
              <a:rPr sz="1500" b="0">
                <a:solidFill>
                  <a:srgbClr val="FFFFFF"/>
                </a:solidFill>
                <a:latin typeface="Aptos"/>
              </a:rPr>
              <a:t> global y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recomendaciones</a:t>
            </a:r>
            <a:r>
              <a:rPr sz="1500" b="0">
                <a:solidFill>
                  <a:srgbClr val="FFFFFF"/>
                </a:solidFill>
                <a:latin typeface="Aptos"/>
              </a:rPr>
              <a:t> de mayor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alcance</a:t>
            </a:r>
            <a:r>
              <a:rPr sz="1500" b="0">
                <a:solidFill>
                  <a:srgbClr val="FFFFFF"/>
                </a:solidFill>
                <a:latin typeface="Aptos"/>
              </a:rPr>
              <a:t>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31520" y="6473952"/>
            <a:ext cx="9326880" cy="18288"/>
          </a:xfrm>
          <a:prstGeom prst="rect">
            <a:avLst/>
          </a:prstGeom>
          <a:solidFill>
            <a:srgbClr val="54DB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6" name="TextBox 25"/>
          <p:cNvSpPr txBox="1"/>
          <p:nvPr/>
        </p:nvSpPr>
        <p:spPr>
          <a:xfrm>
            <a:off x="647670" y="6519672"/>
            <a:ext cx="2286000" cy="16459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900" b="0">
                <a:solidFill>
                  <a:srgbClr val="C6D6DF"/>
                </a:solidFill>
                <a:latin typeface="Aptos"/>
              </a:rPr>
              <a:t>La Rioja Alta, S.A.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5E08EB7-E1E3-9F7D-D525-8379F6B84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6212" y="195427"/>
            <a:ext cx="1256679" cy="8378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_cinematic_interior_to_exterior_scene_a_da_batch_1.png"/>
          <p:cNvPicPr>
            <a:picLocks noChangeAspect="1"/>
          </p:cNvPicPr>
          <p:nvPr/>
        </p:nvPicPr>
        <p:blipFill>
          <a:blip r:embed="rId3"/>
          <a:srcRect t="25" r="29601" b="25"/>
          <a:stretch>
            <a:fillRect/>
          </a:stretch>
        </p:blipFill>
        <p:spPr>
          <a:xfrm>
            <a:off x="1" y="0"/>
            <a:ext cx="12198746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6433" y="0"/>
            <a:ext cx="12191695" cy="6858000"/>
          </a:xfrm>
          <a:prstGeom prst="rect">
            <a:avLst/>
          </a:prstGeom>
          <a:solidFill>
            <a:srgbClr val="04141E">
              <a:alpha val="75000"/>
            </a:srgbClr>
          </a:solidFill>
          <a:ln w="12700">
            <a:solidFill>
              <a:srgbClr val="04141E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4" name="Shape 1"/>
          <p:cNvSpPr/>
          <p:nvPr/>
        </p:nvSpPr>
        <p:spPr>
          <a:xfrm>
            <a:off x="1" y="0"/>
            <a:ext cx="6126480" cy="6858000"/>
          </a:xfrm>
          <a:prstGeom prst="rect">
            <a:avLst/>
          </a:prstGeom>
          <a:solidFill>
            <a:srgbClr val="04141E">
              <a:alpha val="94000"/>
            </a:srgbClr>
          </a:solidFill>
          <a:ln w="12700">
            <a:solidFill>
              <a:srgbClr val="04141E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5" name="Text 2"/>
          <p:cNvSpPr/>
          <p:nvPr/>
        </p:nvSpPr>
        <p:spPr>
          <a:xfrm>
            <a:off x="585216" y="556059"/>
            <a:ext cx="7498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400" b="1">
                <a:solidFill>
                  <a:srgbClr val="7EF0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BODEGAS MUGA</a:t>
            </a:r>
            <a:endParaRPr lang="en-US" sz="1400"/>
          </a:p>
        </p:txBody>
      </p:sp>
      <p:sp>
        <p:nvSpPr>
          <p:cNvPr id="6" name="Shape 3"/>
          <p:cNvSpPr/>
          <p:nvPr/>
        </p:nvSpPr>
        <p:spPr>
          <a:xfrm>
            <a:off x="598731" y="949251"/>
            <a:ext cx="1965960" cy="0"/>
          </a:xfrm>
          <a:prstGeom prst="line">
            <a:avLst/>
          </a:prstGeom>
          <a:noFill/>
          <a:ln w="12700">
            <a:solidFill>
              <a:srgbClr val="2ED6D3">
                <a:alpha val="90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8" name="Text 5"/>
          <p:cNvSpPr/>
          <p:nvPr/>
        </p:nvSpPr>
        <p:spPr>
          <a:xfrm>
            <a:off x="598731" y="1388163"/>
            <a:ext cx="5486400" cy="6858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4700" b="1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IA en el viñedo</a:t>
            </a:r>
            <a:endParaRPr lang="en-US" sz="4700"/>
          </a:p>
        </p:txBody>
      </p:sp>
      <p:sp>
        <p:nvSpPr>
          <p:cNvPr id="9" name="Text 6"/>
          <p:cNvSpPr/>
          <p:nvPr/>
        </p:nvSpPr>
        <p:spPr>
          <a:xfrm>
            <a:off x="635307" y="2238555"/>
            <a:ext cx="507492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70000" lnSpcReduction="20000"/>
          </a:bodyPr>
          <a:lstStyle/>
          <a:p>
            <a:pPr marL="0" indent="0">
              <a:buNone/>
            </a:pPr>
            <a:r>
              <a:rPr lang="en-US" sz="2700" b="1">
                <a:solidFill>
                  <a:srgbClr val="7EF0E8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Gestión predictiva del aclareo y de la vendimia</a:t>
            </a:r>
            <a:endParaRPr lang="en-US" sz="2700"/>
          </a:p>
        </p:txBody>
      </p:sp>
      <p:sp>
        <p:nvSpPr>
          <p:cNvPr id="10" name="Text 7"/>
          <p:cNvSpPr/>
          <p:nvPr/>
        </p:nvSpPr>
        <p:spPr>
          <a:xfrm>
            <a:off x="644451" y="3143811"/>
            <a:ext cx="5074920" cy="8412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2100">
                <a:solidFill>
                  <a:srgbClr val="F4FBF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Cómo Muga está utilizando datos, teledetección e inteligencia artificial para decidir mejor en el viñedo.</a:t>
            </a:r>
            <a:endParaRPr lang="en-US" sz="2100"/>
          </a:p>
        </p:txBody>
      </p:sp>
      <p:sp>
        <p:nvSpPr>
          <p:cNvPr id="11" name="Shape 8"/>
          <p:cNvSpPr/>
          <p:nvPr/>
        </p:nvSpPr>
        <p:spPr>
          <a:xfrm>
            <a:off x="644451" y="4405683"/>
            <a:ext cx="2834640" cy="0"/>
          </a:xfrm>
          <a:prstGeom prst="line">
            <a:avLst/>
          </a:prstGeom>
          <a:noFill/>
          <a:ln w="15240">
            <a:solidFill>
              <a:srgbClr val="2ED6D3">
                <a:alpha val="92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pic>
        <p:nvPicPr>
          <p:cNvPr id="14" name="Picture 6" descr="Bodegas Muga - Vinos y Viñedos de Haro, La Rioja">
            <a:extLst>
              <a:ext uri="{FF2B5EF4-FFF2-40B4-BE49-F238E27FC236}">
                <a16:creationId xmlns:a16="http://schemas.microsoft.com/office/drawing/2014/main" id="{C802CE91-63F4-7401-9EE4-89172253DA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1" y="4926326"/>
            <a:ext cx="4054663" cy="1232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B8584-0790-6322-97A3-75706AAAB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screen_dark_high_tech_sci_fi_agricultural_batch_3.png">
            <a:extLst>
              <a:ext uri="{FF2B5EF4-FFF2-40B4-BE49-F238E27FC236}">
                <a16:creationId xmlns:a16="http://schemas.microsoft.com/office/drawing/2014/main" id="{D870E288-3C3F-5622-BBE3-7251187B27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916BEA2A-292F-5F7C-4522-3FA301B4CCD7}"/>
              </a:ext>
            </a:extLst>
          </p:cNvPr>
          <p:cNvSpPr/>
          <p:nvPr/>
        </p:nvSpPr>
        <p:spPr>
          <a:xfrm>
            <a:off x="-1" y="0"/>
            <a:ext cx="12191695" cy="6858000"/>
          </a:xfrm>
          <a:prstGeom prst="rect">
            <a:avLst/>
          </a:prstGeom>
          <a:solidFill>
            <a:srgbClr val="04141E">
              <a:alpha val="60000"/>
            </a:srgbClr>
          </a:solidFill>
          <a:ln w="12700">
            <a:solidFill>
              <a:srgbClr val="04141E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4" name="TextBox 3"/>
          <p:cNvSpPr txBox="1"/>
          <p:nvPr/>
        </p:nvSpPr>
        <p:spPr>
          <a:xfrm>
            <a:off x="593217" y="402336"/>
            <a:ext cx="3474720" cy="2743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200" b="1">
                <a:solidFill>
                  <a:srgbClr val="54DBD6"/>
                </a:solidFill>
                <a:latin typeface="Aptos"/>
              </a:rPr>
              <a:t>MARKETING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702183" y="731520"/>
            <a:ext cx="502920" cy="27432"/>
          </a:xfrm>
          <a:prstGeom prst="rect">
            <a:avLst/>
          </a:prstGeom>
          <a:solidFill>
            <a:srgbClr val="54DB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585216" y="1011323"/>
            <a:ext cx="6492240" cy="47705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2500" b="1" err="1">
                <a:solidFill>
                  <a:srgbClr val="FFFFFF"/>
                </a:solidFill>
                <a:latin typeface="Aptos Display"/>
              </a:rPr>
              <a:t>Seguimiento</a:t>
            </a:r>
            <a:r>
              <a:rPr sz="2500" b="1">
                <a:solidFill>
                  <a:srgbClr val="FFFFFF"/>
                </a:solidFill>
                <a:latin typeface="Aptos Display"/>
              </a:rPr>
              <a:t> </a:t>
            </a:r>
            <a:r>
              <a:rPr sz="2500" b="1" err="1">
                <a:solidFill>
                  <a:srgbClr val="FFFFFF"/>
                </a:solidFill>
                <a:latin typeface="Aptos Display"/>
              </a:rPr>
              <a:t>automático</a:t>
            </a:r>
            <a:r>
              <a:rPr sz="2500" b="1">
                <a:solidFill>
                  <a:srgbClr val="FFFFFF"/>
                </a:solidFill>
                <a:latin typeface="Aptos Display"/>
              </a:rPr>
              <a:t> de </a:t>
            </a:r>
            <a:r>
              <a:rPr sz="2500" b="1" err="1">
                <a:solidFill>
                  <a:srgbClr val="FFFFFF"/>
                </a:solidFill>
                <a:latin typeface="Aptos Display"/>
              </a:rPr>
              <a:t>acciones</a:t>
            </a:r>
            <a:endParaRPr sz="2500" b="1">
              <a:solidFill>
                <a:srgbClr val="FFFFFF"/>
              </a:solidFill>
              <a:latin typeface="Aptos Display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3217" y="1648014"/>
            <a:ext cx="8452866" cy="29238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300" b="0">
                <a:solidFill>
                  <a:srgbClr val="C6D6DF"/>
                </a:solidFill>
                <a:latin typeface="Aptos"/>
              </a:rPr>
              <a:t>La IA </a:t>
            </a:r>
            <a:r>
              <a:rPr sz="1300" b="0" err="1">
                <a:solidFill>
                  <a:srgbClr val="C6D6DF"/>
                </a:solidFill>
                <a:latin typeface="Aptos"/>
              </a:rPr>
              <a:t>ayuda</a:t>
            </a:r>
            <a:r>
              <a:rPr sz="1300" b="0">
                <a:solidFill>
                  <a:srgbClr val="C6D6DF"/>
                </a:solidFill>
                <a:latin typeface="Aptos"/>
              </a:rPr>
              <a:t> a </a:t>
            </a:r>
            <a:r>
              <a:rPr sz="1300" b="0" err="1">
                <a:solidFill>
                  <a:srgbClr val="C6D6DF"/>
                </a:solidFill>
                <a:latin typeface="Aptos"/>
              </a:rPr>
              <a:t>mantener</a:t>
            </a:r>
            <a:r>
              <a:rPr sz="1300" b="0">
                <a:solidFill>
                  <a:srgbClr val="C6D6DF"/>
                </a:solidFill>
                <a:latin typeface="Aptos"/>
              </a:rPr>
              <a:t> </a:t>
            </a:r>
            <a:r>
              <a:rPr sz="1300" b="0" err="1">
                <a:solidFill>
                  <a:srgbClr val="C6D6DF"/>
                </a:solidFill>
                <a:latin typeface="Aptos"/>
              </a:rPr>
              <a:t>disciplina</a:t>
            </a:r>
            <a:r>
              <a:rPr sz="1300" b="0">
                <a:solidFill>
                  <a:srgbClr val="C6D6DF"/>
                </a:solidFill>
                <a:latin typeface="Aptos"/>
              </a:rPr>
              <a:t> </a:t>
            </a:r>
            <a:r>
              <a:rPr sz="1300" b="0" err="1">
                <a:solidFill>
                  <a:srgbClr val="C6D6DF"/>
                </a:solidFill>
                <a:latin typeface="Aptos"/>
              </a:rPr>
              <a:t>comercial</a:t>
            </a:r>
            <a:r>
              <a:rPr sz="1300" b="0">
                <a:solidFill>
                  <a:srgbClr val="C6D6DF"/>
                </a:solidFill>
                <a:latin typeface="Aptos"/>
              </a:rPr>
              <a:t> y a no </a:t>
            </a:r>
            <a:r>
              <a:rPr sz="1300" b="0" err="1">
                <a:solidFill>
                  <a:srgbClr val="C6D6DF"/>
                </a:solidFill>
                <a:latin typeface="Aptos"/>
              </a:rPr>
              <a:t>perder</a:t>
            </a:r>
            <a:r>
              <a:rPr sz="1300" b="0">
                <a:solidFill>
                  <a:srgbClr val="C6D6DF"/>
                </a:solidFill>
                <a:latin typeface="Aptos"/>
              </a:rPr>
              <a:t> de vista las </a:t>
            </a:r>
            <a:r>
              <a:rPr sz="1300" b="0" err="1">
                <a:solidFill>
                  <a:srgbClr val="C6D6DF"/>
                </a:solidFill>
                <a:latin typeface="Aptos"/>
              </a:rPr>
              <a:t>actividades</a:t>
            </a:r>
            <a:r>
              <a:rPr sz="1300" b="0">
                <a:solidFill>
                  <a:srgbClr val="C6D6DF"/>
                </a:solidFill>
                <a:latin typeface="Aptos"/>
              </a:rPr>
              <a:t> </a:t>
            </a:r>
            <a:r>
              <a:rPr sz="1300" b="0" err="1">
                <a:solidFill>
                  <a:srgbClr val="C6D6DF"/>
                </a:solidFill>
                <a:latin typeface="Aptos"/>
              </a:rPr>
              <a:t>que</a:t>
            </a:r>
            <a:r>
              <a:rPr sz="1300" b="0">
                <a:solidFill>
                  <a:srgbClr val="C6D6DF"/>
                </a:solidFill>
                <a:latin typeface="Aptos"/>
              </a:rPr>
              <a:t> </a:t>
            </a:r>
            <a:r>
              <a:rPr sz="1300" b="0" err="1">
                <a:solidFill>
                  <a:srgbClr val="C6D6DF"/>
                </a:solidFill>
                <a:latin typeface="Aptos"/>
              </a:rPr>
              <a:t>desarrollan</a:t>
            </a:r>
            <a:r>
              <a:rPr sz="1300" b="0">
                <a:solidFill>
                  <a:srgbClr val="C6D6DF"/>
                </a:solidFill>
                <a:latin typeface="Aptos"/>
              </a:rPr>
              <a:t> mercado.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3216" y="2073879"/>
            <a:ext cx="7750683" cy="55399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500" b="0">
                <a:solidFill>
                  <a:srgbClr val="FFFFFF"/>
                </a:solidFill>
                <a:latin typeface="Aptos"/>
              </a:rPr>
              <a:t>Cada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delegado</a:t>
            </a:r>
            <a:r>
              <a:rPr sz="1500" b="0">
                <a:solidFill>
                  <a:srgbClr val="FFFFFF"/>
                </a:solidFill>
                <a:latin typeface="Aptos"/>
              </a:rPr>
              <a:t>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recibe</a:t>
            </a:r>
            <a:r>
              <a:rPr sz="1500" b="0">
                <a:solidFill>
                  <a:srgbClr val="FFFFFF"/>
                </a:solidFill>
                <a:latin typeface="Aptos"/>
              </a:rPr>
              <a:t> </a:t>
            </a:r>
            <a:r>
              <a:rPr lang="es-ES" sz="1500" b="0">
                <a:solidFill>
                  <a:srgbClr val="FFFFFF"/>
                </a:solidFill>
                <a:latin typeface="Aptos"/>
              </a:rPr>
              <a:t>quincenalmente</a:t>
            </a:r>
            <a:r>
              <a:rPr sz="1500" b="0">
                <a:solidFill>
                  <a:srgbClr val="FFFFFF"/>
                </a:solidFill>
                <a:latin typeface="Aptos"/>
              </a:rPr>
              <a:t> un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resumen</a:t>
            </a:r>
            <a:r>
              <a:rPr sz="1500" b="0">
                <a:solidFill>
                  <a:srgbClr val="FFFFFF"/>
                </a:solidFill>
                <a:latin typeface="Aptos"/>
              </a:rPr>
              <a:t> de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acciones</a:t>
            </a:r>
            <a:r>
              <a:rPr sz="1500" b="0">
                <a:solidFill>
                  <a:srgbClr val="FFFFFF"/>
                </a:solidFill>
                <a:latin typeface="Aptos"/>
              </a:rPr>
              <a:t>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realizadas</a:t>
            </a:r>
            <a:r>
              <a:rPr sz="1500" b="0">
                <a:solidFill>
                  <a:srgbClr val="FFFFFF"/>
                </a:solidFill>
                <a:latin typeface="Aptos"/>
              </a:rPr>
              <a:t>,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objetivo</a:t>
            </a:r>
            <a:r>
              <a:rPr sz="1500" b="0">
                <a:solidFill>
                  <a:srgbClr val="FFFFFF"/>
                </a:solidFill>
                <a:latin typeface="Aptos"/>
              </a:rPr>
              <a:t>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anual</a:t>
            </a:r>
            <a:r>
              <a:rPr sz="1500" b="0">
                <a:solidFill>
                  <a:srgbClr val="FFFFFF"/>
                </a:solidFill>
                <a:latin typeface="Aptos"/>
              </a:rPr>
              <a:t> y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alertas</a:t>
            </a:r>
            <a:r>
              <a:rPr sz="1500" b="0">
                <a:solidFill>
                  <a:srgbClr val="FFFFFF"/>
                </a:solidFill>
                <a:latin typeface="Aptos"/>
              </a:rPr>
              <a:t>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sobre</a:t>
            </a:r>
            <a:r>
              <a:rPr sz="1500" b="0">
                <a:solidFill>
                  <a:srgbClr val="FFFFFF"/>
                </a:solidFill>
                <a:latin typeface="Aptos"/>
              </a:rPr>
              <a:t> lo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pendiente</a:t>
            </a:r>
            <a:r>
              <a:rPr sz="1500" b="0">
                <a:solidFill>
                  <a:srgbClr val="FFFFFF"/>
                </a:solidFill>
                <a:latin typeface="Aptos"/>
              </a:rPr>
              <a:t>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02183" y="2931772"/>
            <a:ext cx="2331720" cy="1920240"/>
          </a:xfrm>
          <a:prstGeom prst="roundRect">
            <a:avLst/>
          </a:prstGeom>
          <a:solidFill>
            <a:srgbClr val="091A25"/>
          </a:solidFill>
          <a:ln>
            <a:solidFill>
              <a:srgbClr val="3C6E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976503" y="3526132"/>
            <a:ext cx="1783080" cy="7315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sz="1400" b="0" err="1">
                <a:solidFill>
                  <a:srgbClr val="FFFFFF"/>
                </a:solidFill>
                <a:latin typeface="Aptos"/>
              </a:rPr>
              <a:t>Formaciones</a:t>
            </a:r>
            <a:r>
              <a:rPr sz="1400" b="0">
                <a:solidFill>
                  <a:srgbClr val="FFFFFF"/>
                </a:solidFill>
                <a:latin typeface="Aptos"/>
              </a:rPr>
              <a:t>
</a:t>
            </a:r>
            <a:r>
              <a:rPr sz="1400" b="0" err="1">
                <a:solidFill>
                  <a:srgbClr val="FFFFFF"/>
                </a:solidFill>
                <a:latin typeface="Aptos"/>
              </a:rPr>
              <a:t>comerciales</a:t>
            </a:r>
            <a:r>
              <a:rPr sz="1400" b="0">
                <a:solidFill>
                  <a:srgbClr val="FFFFFF"/>
                </a:solidFill>
                <a:latin typeface="Aptos"/>
              </a:rPr>
              <a:t> a </a:t>
            </a:r>
            <a:r>
              <a:rPr sz="1400" b="0" err="1">
                <a:solidFill>
                  <a:srgbClr val="FFFFFF"/>
                </a:solidFill>
                <a:latin typeface="Aptos"/>
              </a:rPr>
              <a:t>distribuidores</a:t>
            </a:r>
            <a:endParaRPr sz="1400" b="0">
              <a:solidFill>
                <a:srgbClr val="FFFFFF"/>
              </a:solidFill>
              <a:latin typeface="Apto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262503" y="2949989"/>
            <a:ext cx="2331720" cy="1920240"/>
          </a:xfrm>
          <a:prstGeom prst="roundRect">
            <a:avLst/>
          </a:prstGeom>
          <a:solidFill>
            <a:srgbClr val="091A25"/>
          </a:solidFill>
          <a:ln>
            <a:solidFill>
              <a:srgbClr val="3C6E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3536823" y="3544349"/>
            <a:ext cx="1783080" cy="7315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sz="1400" b="0">
                <a:solidFill>
                  <a:srgbClr val="FFFFFF"/>
                </a:solidFill>
                <a:latin typeface="Aptos"/>
              </a:rPr>
              <a:t>Viajes </a:t>
            </a:r>
            <a:r>
              <a:rPr sz="1400" b="0" err="1">
                <a:solidFill>
                  <a:srgbClr val="FFFFFF"/>
                </a:solidFill>
                <a:latin typeface="Aptos"/>
              </a:rPr>
              <a:t>realizados</a:t>
            </a:r>
            <a:r>
              <a:rPr sz="1400" b="0">
                <a:solidFill>
                  <a:srgbClr val="FFFFFF"/>
                </a:solidFill>
                <a:latin typeface="Aptos"/>
              </a:rPr>
              <a:t>
a bodega con </a:t>
            </a:r>
            <a:r>
              <a:rPr sz="1400" b="0" err="1">
                <a:solidFill>
                  <a:srgbClr val="FFFFFF"/>
                </a:solidFill>
                <a:latin typeface="Aptos"/>
              </a:rPr>
              <a:t>restaurantes</a:t>
            </a:r>
            <a:endParaRPr sz="1400" b="0">
              <a:solidFill>
                <a:srgbClr val="FFFFFF"/>
              </a:solidFill>
              <a:latin typeface="Apto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822823" y="2931772"/>
            <a:ext cx="2331720" cy="1920240"/>
          </a:xfrm>
          <a:prstGeom prst="roundRect">
            <a:avLst/>
          </a:prstGeom>
          <a:solidFill>
            <a:srgbClr val="091A25"/>
          </a:solidFill>
          <a:ln>
            <a:solidFill>
              <a:srgbClr val="3C6E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TextBox 18"/>
          <p:cNvSpPr txBox="1"/>
          <p:nvPr/>
        </p:nvSpPr>
        <p:spPr>
          <a:xfrm>
            <a:off x="6097143" y="3630282"/>
            <a:ext cx="1783080" cy="5232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sz="1400" b="0">
                <a:solidFill>
                  <a:srgbClr val="FFFFFF"/>
                </a:solidFill>
                <a:latin typeface="Aptos"/>
              </a:rPr>
              <a:t>Presentaciones
a prensa local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31520" y="5225963"/>
            <a:ext cx="9738360" cy="731520"/>
          </a:xfrm>
          <a:prstGeom prst="roundRect">
            <a:avLst/>
          </a:prstGeom>
          <a:solidFill>
            <a:srgbClr val="091A25"/>
          </a:solidFill>
          <a:ln>
            <a:solidFill>
              <a:srgbClr val="3C6E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937260" y="5335691"/>
            <a:ext cx="9326880" cy="2560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500" b="0" err="1">
                <a:solidFill>
                  <a:srgbClr val="FFFFFF"/>
                </a:solidFill>
                <a:latin typeface="Aptos"/>
              </a:rPr>
              <a:t>Resultado</a:t>
            </a:r>
            <a:r>
              <a:rPr sz="1500" b="0">
                <a:solidFill>
                  <a:srgbClr val="FFFFFF"/>
                </a:solidFill>
                <a:latin typeface="Aptos"/>
              </a:rPr>
              <a:t>: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visibilidad</a:t>
            </a:r>
            <a:r>
              <a:rPr sz="1500" b="0">
                <a:solidFill>
                  <a:srgbClr val="FFFFFF"/>
                </a:solidFill>
                <a:latin typeface="Aptos"/>
              </a:rPr>
              <a:t>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sobre</a:t>
            </a:r>
            <a:r>
              <a:rPr sz="1500" b="0">
                <a:solidFill>
                  <a:srgbClr val="FFFFFF"/>
                </a:solidFill>
                <a:latin typeface="Aptos"/>
              </a:rPr>
              <a:t>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el</a:t>
            </a:r>
            <a:r>
              <a:rPr sz="1500" b="0">
                <a:solidFill>
                  <a:srgbClr val="FFFFFF"/>
                </a:solidFill>
                <a:latin typeface="Aptos"/>
              </a:rPr>
              <a:t>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desarrollo</a:t>
            </a:r>
            <a:r>
              <a:rPr sz="1500" b="0">
                <a:solidFill>
                  <a:srgbClr val="FFFFFF"/>
                </a:solidFill>
                <a:latin typeface="Aptos"/>
              </a:rPr>
              <a:t> de mercado,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alertas</a:t>
            </a:r>
            <a:r>
              <a:rPr sz="1500" b="0">
                <a:solidFill>
                  <a:srgbClr val="FFFFFF"/>
                </a:solidFill>
                <a:latin typeface="Aptos"/>
              </a:rPr>
              <a:t>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automáticas</a:t>
            </a:r>
            <a:r>
              <a:rPr sz="1500" b="0">
                <a:solidFill>
                  <a:srgbClr val="FFFFFF"/>
                </a:solidFill>
                <a:latin typeface="Aptos"/>
              </a:rPr>
              <a:t> y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mejor</a:t>
            </a:r>
            <a:r>
              <a:rPr sz="1500" b="0">
                <a:solidFill>
                  <a:srgbClr val="FFFFFF"/>
                </a:solidFill>
                <a:latin typeface="Aptos"/>
              </a:rPr>
              <a:t>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seguimiento</a:t>
            </a:r>
            <a:r>
              <a:rPr sz="1500" b="0">
                <a:solidFill>
                  <a:srgbClr val="FFFFFF"/>
                </a:solidFill>
                <a:latin typeface="Aptos"/>
              </a:rPr>
              <a:t> de los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compromisos</a:t>
            </a:r>
            <a:r>
              <a:rPr sz="1500" b="0">
                <a:solidFill>
                  <a:srgbClr val="FFFFFF"/>
                </a:solidFill>
                <a:latin typeface="Aptos"/>
              </a:rPr>
              <a:t> </a:t>
            </a:r>
            <a:r>
              <a:rPr sz="1500" b="0" err="1">
                <a:solidFill>
                  <a:srgbClr val="FFFFFF"/>
                </a:solidFill>
                <a:latin typeface="Aptos"/>
              </a:rPr>
              <a:t>adquiridos</a:t>
            </a:r>
            <a:r>
              <a:rPr sz="1500" b="0">
                <a:solidFill>
                  <a:srgbClr val="FFFFFF"/>
                </a:solidFill>
                <a:latin typeface="Aptos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68477" y="6349651"/>
            <a:ext cx="9326880" cy="18288"/>
          </a:xfrm>
          <a:prstGeom prst="rect">
            <a:avLst/>
          </a:prstGeom>
          <a:solidFill>
            <a:srgbClr val="54DB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3" name="TextBox 22"/>
          <p:cNvSpPr txBox="1"/>
          <p:nvPr/>
        </p:nvSpPr>
        <p:spPr>
          <a:xfrm>
            <a:off x="679323" y="6439567"/>
            <a:ext cx="2286000" cy="16459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900" b="0">
                <a:solidFill>
                  <a:srgbClr val="C6D6DF"/>
                </a:solidFill>
                <a:latin typeface="Aptos"/>
              </a:rPr>
              <a:t>La Rioja Alta, S.A.</a:t>
            </a:r>
          </a:p>
        </p:txBody>
      </p:sp>
      <p:sp>
        <p:nvSpPr>
          <p:cNvPr id="24" name="Rounded Rectangle 16">
            <a:extLst>
              <a:ext uri="{FF2B5EF4-FFF2-40B4-BE49-F238E27FC236}">
                <a16:creationId xmlns:a16="http://schemas.microsoft.com/office/drawing/2014/main" id="{0FDC2DEB-E829-4315-866D-DC3640D9B3DD}"/>
              </a:ext>
            </a:extLst>
          </p:cNvPr>
          <p:cNvSpPr/>
          <p:nvPr/>
        </p:nvSpPr>
        <p:spPr>
          <a:xfrm>
            <a:off x="8383143" y="2931772"/>
            <a:ext cx="2331720" cy="1920240"/>
          </a:xfrm>
          <a:prstGeom prst="roundRect">
            <a:avLst/>
          </a:prstGeom>
          <a:solidFill>
            <a:srgbClr val="091A25"/>
          </a:solidFill>
          <a:ln>
            <a:solidFill>
              <a:srgbClr val="3C6E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6" name="TextBox 18">
            <a:extLst>
              <a:ext uri="{FF2B5EF4-FFF2-40B4-BE49-F238E27FC236}">
                <a16:creationId xmlns:a16="http://schemas.microsoft.com/office/drawing/2014/main" id="{4521991D-CBEA-9299-CAF9-E2F21DAE107B}"/>
              </a:ext>
            </a:extLst>
          </p:cNvPr>
          <p:cNvSpPr txBox="1"/>
          <p:nvPr/>
        </p:nvSpPr>
        <p:spPr>
          <a:xfrm>
            <a:off x="8657463" y="3522560"/>
            <a:ext cx="1783080" cy="73866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s-ES" sz="1400" b="0">
                <a:solidFill>
                  <a:srgbClr val="FFFFFF"/>
                </a:solidFill>
                <a:latin typeface="Aptos"/>
              </a:rPr>
              <a:t>Cenas maridaje y presentaciones de producto</a:t>
            </a:r>
            <a:endParaRPr sz="1400" b="0">
              <a:solidFill>
                <a:srgbClr val="FFFFFF"/>
              </a:solidFill>
              <a:latin typeface="Apto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D897F37-F23E-9352-06DC-564CD6B2C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6212" y="195427"/>
            <a:ext cx="1256679" cy="83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13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high_resolution_aerial_satellite_style_landscape_batch_2.png">
            <a:extLst>
              <a:ext uri="{FF2B5EF4-FFF2-40B4-BE49-F238E27FC236}">
                <a16:creationId xmlns:a16="http://schemas.microsoft.com/office/drawing/2014/main" id="{45F24519-9F66-F18B-ED5B-00E589F584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FC32A5CE-9D1D-0839-FAC2-8B2C7B35417B}"/>
              </a:ext>
            </a:extLst>
          </p:cNvPr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rgbClr val="04141E">
              <a:alpha val="64000"/>
            </a:srgbClr>
          </a:solidFill>
          <a:ln w="12700">
            <a:solidFill>
              <a:srgbClr val="04141E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D8307A-E45A-CFDC-1F1E-8047F06AFC92}"/>
              </a:ext>
            </a:extLst>
          </p:cNvPr>
          <p:cNvSpPr txBox="1"/>
          <p:nvPr/>
        </p:nvSpPr>
        <p:spPr>
          <a:xfrm>
            <a:off x="585216" y="393192"/>
            <a:ext cx="3474720" cy="2743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lang="es-ES" sz="1200" b="1">
                <a:solidFill>
                  <a:srgbClr val="54DBD6"/>
                </a:solidFill>
                <a:latin typeface="Aptos"/>
              </a:rPr>
              <a:t>DISEÑO DE PERSONALIZADOS</a:t>
            </a:r>
            <a:endParaRPr sz="1200" b="1">
              <a:solidFill>
                <a:srgbClr val="54DBD6"/>
              </a:solidFill>
              <a:latin typeface="Apto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D08575-5827-5CBC-2A2B-3E68112B0962}"/>
              </a:ext>
            </a:extLst>
          </p:cNvPr>
          <p:cNvSpPr/>
          <p:nvPr/>
        </p:nvSpPr>
        <p:spPr>
          <a:xfrm>
            <a:off x="690372" y="749808"/>
            <a:ext cx="502920" cy="27432"/>
          </a:xfrm>
          <a:prstGeom prst="rect">
            <a:avLst/>
          </a:prstGeom>
          <a:solidFill>
            <a:srgbClr val="54DB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768197E9-CFE8-1468-53F9-3396080B2C68}"/>
              </a:ext>
            </a:extLst>
          </p:cNvPr>
          <p:cNvSpPr txBox="1"/>
          <p:nvPr/>
        </p:nvSpPr>
        <p:spPr>
          <a:xfrm>
            <a:off x="585215" y="841248"/>
            <a:ext cx="7420097" cy="47705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lang="es-ES" sz="2500" b="1">
                <a:solidFill>
                  <a:srgbClr val="FFFFFF"/>
                </a:solidFill>
                <a:latin typeface="Aptos Display"/>
              </a:rPr>
              <a:t>Software de diseño de etiquetas personalizadas</a:t>
            </a:r>
            <a:endParaRPr sz="2500" b="1">
              <a:solidFill>
                <a:srgbClr val="FFFFFF"/>
              </a:solidFill>
              <a:latin typeface="Aptos Display"/>
            </a:endParaRP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BB1637EB-433C-F91F-39ED-5E1ACB8BF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321" y="1453418"/>
            <a:ext cx="8999052" cy="520045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2DA3E14-B378-2E08-899E-65E2C3746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6212" y="195427"/>
            <a:ext cx="1256679" cy="83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54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turistic_vineyard_with_digital_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27" name="Shape 0">
            <a:extLst>
              <a:ext uri="{FF2B5EF4-FFF2-40B4-BE49-F238E27FC236}">
                <a16:creationId xmlns:a16="http://schemas.microsoft.com/office/drawing/2014/main" id="{94496D0D-39D3-1B49-D5B2-241E68421A7C}"/>
              </a:ext>
            </a:extLst>
          </p:cNvPr>
          <p:cNvSpPr/>
          <p:nvPr/>
        </p:nvSpPr>
        <p:spPr>
          <a:xfrm>
            <a:off x="-1" y="0"/>
            <a:ext cx="12191695" cy="6858000"/>
          </a:xfrm>
          <a:prstGeom prst="rect">
            <a:avLst/>
          </a:prstGeom>
          <a:solidFill>
            <a:srgbClr val="04141E">
              <a:alpha val="48000"/>
            </a:srgbClr>
          </a:solidFill>
          <a:ln w="12700">
            <a:solidFill>
              <a:srgbClr val="04141E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4" name="TextBox 3"/>
          <p:cNvSpPr txBox="1"/>
          <p:nvPr/>
        </p:nvSpPr>
        <p:spPr>
          <a:xfrm>
            <a:off x="585216" y="393192"/>
            <a:ext cx="3474720" cy="2743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200" b="1">
                <a:solidFill>
                  <a:srgbClr val="54DBD6"/>
                </a:solidFill>
                <a:latin typeface="Aptos"/>
              </a:rPr>
              <a:t>PROSPEKTOR</a:t>
            </a:r>
          </a:p>
        </p:txBody>
      </p:sp>
      <p:sp>
        <p:nvSpPr>
          <p:cNvPr id="5" name="Rectangle 4"/>
          <p:cNvSpPr/>
          <p:nvPr/>
        </p:nvSpPr>
        <p:spPr>
          <a:xfrm>
            <a:off x="690372" y="749808"/>
            <a:ext cx="502920" cy="27432"/>
          </a:xfrm>
          <a:prstGeom prst="rect">
            <a:avLst/>
          </a:prstGeom>
          <a:solidFill>
            <a:srgbClr val="54DB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585216" y="841248"/>
            <a:ext cx="6492240" cy="65836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2500" b="1">
                <a:solidFill>
                  <a:srgbClr val="FFFFFF"/>
                </a:solidFill>
                <a:latin typeface="Aptos Display"/>
              </a:rPr>
              <a:t>De un GPT útil a un software comercial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802" y="1434703"/>
            <a:ext cx="4238244" cy="73866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400" b="0">
                <a:solidFill>
                  <a:schemeClr val="bg1"/>
                </a:solidFill>
                <a:latin typeface="Aptos"/>
              </a:rPr>
              <a:t>La </a:t>
            </a:r>
            <a:r>
              <a:rPr sz="1400" b="0" err="1">
                <a:solidFill>
                  <a:schemeClr val="bg1"/>
                </a:solidFill>
                <a:latin typeface="Aptos"/>
              </a:rPr>
              <a:t>prospección</a:t>
            </a:r>
            <a:r>
              <a:rPr sz="1400" b="0">
                <a:solidFill>
                  <a:schemeClr val="bg1"/>
                </a:solidFill>
                <a:latin typeface="Aptos"/>
              </a:rPr>
              <a:t> </a:t>
            </a:r>
            <a:r>
              <a:rPr sz="1400" b="0" err="1">
                <a:solidFill>
                  <a:schemeClr val="bg1"/>
                </a:solidFill>
                <a:latin typeface="Aptos"/>
              </a:rPr>
              <a:t>comercial</a:t>
            </a:r>
            <a:r>
              <a:rPr sz="1400" b="0">
                <a:solidFill>
                  <a:schemeClr val="bg1"/>
                </a:solidFill>
                <a:latin typeface="Aptos"/>
              </a:rPr>
              <a:t> </a:t>
            </a:r>
            <a:r>
              <a:rPr sz="1400" b="0" err="1">
                <a:solidFill>
                  <a:schemeClr val="bg1"/>
                </a:solidFill>
                <a:latin typeface="Aptos"/>
              </a:rPr>
              <a:t>pasa</a:t>
            </a:r>
            <a:r>
              <a:rPr sz="1400" b="0">
                <a:solidFill>
                  <a:schemeClr val="bg1"/>
                </a:solidFill>
                <a:latin typeface="Aptos"/>
              </a:rPr>
              <a:t> de ser </a:t>
            </a:r>
            <a:r>
              <a:rPr sz="1400" b="0" err="1">
                <a:solidFill>
                  <a:schemeClr val="bg1"/>
                </a:solidFill>
                <a:latin typeface="Aptos"/>
              </a:rPr>
              <a:t>una</a:t>
            </a:r>
            <a:r>
              <a:rPr sz="1400" b="0">
                <a:solidFill>
                  <a:schemeClr val="bg1"/>
                </a:solidFill>
                <a:latin typeface="Aptos"/>
              </a:rPr>
              <a:t> </a:t>
            </a:r>
            <a:r>
              <a:rPr sz="1400" b="0" err="1">
                <a:solidFill>
                  <a:schemeClr val="bg1"/>
                </a:solidFill>
                <a:latin typeface="Aptos"/>
              </a:rPr>
              <a:t>búsqueda</a:t>
            </a:r>
            <a:r>
              <a:rPr sz="1400" b="0">
                <a:solidFill>
                  <a:schemeClr val="bg1"/>
                </a:solidFill>
                <a:latin typeface="Aptos"/>
              </a:rPr>
              <a:t> manual</a:t>
            </a:r>
            <a:r>
              <a:rPr lang="es-ES" sz="1400" b="0">
                <a:solidFill>
                  <a:schemeClr val="bg1"/>
                </a:solidFill>
                <a:latin typeface="Aptos"/>
              </a:rPr>
              <a:t> (GPT)</a:t>
            </a:r>
            <a:r>
              <a:rPr sz="1400" b="0">
                <a:solidFill>
                  <a:schemeClr val="bg1"/>
                </a:solidFill>
                <a:latin typeface="Aptos"/>
              </a:rPr>
              <a:t> a </a:t>
            </a:r>
            <a:r>
              <a:rPr sz="1400" b="0" err="1">
                <a:solidFill>
                  <a:schemeClr val="bg1"/>
                </a:solidFill>
                <a:latin typeface="Aptos"/>
              </a:rPr>
              <a:t>convertirse</a:t>
            </a:r>
            <a:r>
              <a:rPr sz="1400" b="0">
                <a:solidFill>
                  <a:schemeClr val="bg1"/>
                </a:solidFill>
                <a:latin typeface="Aptos"/>
              </a:rPr>
              <a:t> en un </a:t>
            </a:r>
            <a:r>
              <a:rPr sz="1400" b="0" err="1">
                <a:solidFill>
                  <a:schemeClr val="bg1"/>
                </a:solidFill>
                <a:latin typeface="Aptos"/>
              </a:rPr>
              <a:t>proceso</a:t>
            </a:r>
            <a:r>
              <a:rPr sz="1400" b="0">
                <a:solidFill>
                  <a:schemeClr val="bg1"/>
                </a:solidFill>
                <a:latin typeface="Aptos"/>
              </a:rPr>
              <a:t> </a:t>
            </a:r>
            <a:r>
              <a:rPr sz="1400" b="0" err="1">
                <a:solidFill>
                  <a:schemeClr val="bg1"/>
                </a:solidFill>
                <a:latin typeface="Aptos"/>
              </a:rPr>
              <a:t>mucho</a:t>
            </a:r>
            <a:r>
              <a:rPr sz="1400" b="0">
                <a:solidFill>
                  <a:schemeClr val="bg1"/>
                </a:solidFill>
                <a:latin typeface="Aptos"/>
              </a:rPr>
              <a:t> </a:t>
            </a:r>
            <a:r>
              <a:rPr sz="1400" b="0" err="1">
                <a:solidFill>
                  <a:schemeClr val="bg1"/>
                </a:solidFill>
                <a:latin typeface="Aptos"/>
              </a:rPr>
              <a:t>más</a:t>
            </a:r>
            <a:r>
              <a:rPr sz="1400" b="0">
                <a:solidFill>
                  <a:schemeClr val="bg1"/>
                </a:solidFill>
                <a:latin typeface="Aptos"/>
              </a:rPr>
              <a:t> </a:t>
            </a:r>
            <a:r>
              <a:rPr sz="1400" b="0" err="1">
                <a:solidFill>
                  <a:schemeClr val="bg1"/>
                </a:solidFill>
                <a:latin typeface="Aptos"/>
              </a:rPr>
              <a:t>sistemático</a:t>
            </a:r>
            <a:r>
              <a:rPr lang="es-ES" sz="1400" b="0">
                <a:solidFill>
                  <a:schemeClr val="bg1"/>
                </a:solidFill>
                <a:latin typeface="Aptos"/>
              </a:rPr>
              <a:t> (software)</a:t>
            </a:r>
            <a:r>
              <a:rPr sz="1400" b="0">
                <a:solidFill>
                  <a:schemeClr val="bg1"/>
                </a:solidFill>
                <a:latin typeface="Aptos"/>
              </a:rPr>
              <a:t>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90372" y="2386109"/>
            <a:ext cx="1947672" cy="1512124"/>
          </a:xfrm>
          <a:prstGeom prst="roundRect">
            <a:avLst/>
          </a:prstGeom>
          <a:solidFill>
            <a:srgbClr val="091A25"/>
          </a:solidFill>
          <a:ln>
            <a:solidFill>
              <a:srgbClr val="3C6E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854964" y="2550700"/>
            <a:ext cx="1645920" cy="2377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600" b="1">
                <a:solidFill>
                  <a:srgbClr val="54DBD6"/>
                </a:solidFill>
                <a:latin typeface="Aptos"/>
              </a:rPr>
              <a:t>Localizar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4964" y="2916460"/>
            <a:ext cx="1783080" cy="8686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300" b="0">
                <a:solidFill>
                  <a:srgbClr val="FFFFFF"/>
                </a:solidFill>
                <a:latin typeface="Aptos"/>
              </a:rPr>
              <a:t>Encontrar clientes potenciales por zona, tipología y nivel.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802636" y="2381981"/>
            <a:ext cx="1947672" cy="1512124"/>
          </a:xfrm>
          <a:prstGeom prst="roundRect">
            <a:avLst/>
          </a:prstGeom>
          <a:solidFill>
            <a:srgbClr val="091A25"/>
          </a:solidFill>
          <a:ln>
            <a:solidFill>
              <a:srgbClr val="3C6E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TextBox 14"/>
          <p:cNvSpPr txBox="1"/>
          <p:nvPr/>
        </p:nvSpPr>
        <p:spPr>
          <a:xfrm>
            <a:off x="2967228" y="2546572"/>
            <a:ext cx="1645920" cy="2377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600" b="1">
                <a:solidFill>
                  <a:srgbClr val="54DBD6"/>
                </a:solidFill>
                <a:latin typeface="Aptos"/>
              </a:rPr>
              <a:t>Enriquecer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67228" y="2912332"/>
            <a:ext cx="1783080" cy="8686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300" b="0">
                <a:solidFill>
                  <a:srgbClr val="FFFFFF"/>
                </a:solidFill>
                <a:latin typeface="Aptos"/>
              </a:rPr>
              <a:t>Añadir datos útiles como contacto, dirección, email o teléfono.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90372" y="4023472"/>
            <a:ext cx="1947672" cy="1512124"/>
          </a:xfrm>
          <a:prstGeom prst="roundRect">
            <a:avLst/>
          </a:prstGeom>
          <a:solidFill>
            <a:srgbClr val="091A25"/>
          </a:solidFill>
          <a:ln>
            <a:solidFill>
              <a:srgbClr val="3C6E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TextBox 17"/>
          <p:cNvSpPr txBox="1"/>
          <p:nvPr/>
        </p:nvSpPr>
        <p:spPr>
          <a:xfrm>
            <a:off x="854964" y="4188063"/>
            <a:ext cx="1645920" cy="2377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600" b="1">
                <a:solidFill>
                  <a:srgbClr val="54DBD6"/>
                </a:solidFill>
                <a:latin typeface="Aptos"/>
              </a:rPr>
              <a:t>Personalizar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54964" y="4553823"/>
            <a:ext cx="1783080" cy="8686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300" b="0">
                <a:solidFill>
                  <a:srgbClr val="FFFFFF"/>
                </a:solidFill>
                <a:latin typeface="Aptos"/>
              </a:rPr>
              <a:t>Preparar propuestas y materiales ajustados a cada cliente.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830327" y="4022121"/>
            <a:ext cx="1947672" cy="1512124"/>
          </a:xfrm>
          <a:prstGeom prst="roundRect">
            <a:avLst/>
          </a:prstGeom>
          <a:solidFill>
            <a:srgbClr val="091A25"/>
          </a:solidFill>
          <a:ln>
            <a:solidFill>
              <a:srgbClr val="3C6E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2994919" y="4186712"/>
            <a:ext cx="1645920" cy="2377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600" b="1">
                <a:solidFill>
                  <a:srgbClr val="54DBD6"/>
                </a:solidFill>
                <a:latin typeface="Aptos"/>
              </a:rPr>
              <a:t>Escalar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94919" y="4552472"/>
            <a:ext cx="1783080" cy="8686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300" b="0" err="1">
                <a:solidFill>
                  <a:srgbClr val="FFFFFF"/>
                </a:solidFill>
                <a:latin typeface="Aptos"/>
              </a:rPr>
              <a:t>Convertir</a:t>
            </a:r>
            <a:r>
              <a:rPr sz="1300" b="0">
                <a:solidFill>
                  <a:srgbClr val="FFFFFF"/>
                </a:solidFill>
                <a:latin typeface="Aptos"/>
              </a:rPr>
              <a:t> la </a:t>
            </a:r>
            <a:r>
              <a:rPr sz="1300" b="0" err="1">
                <a:solidFill>
                  <a:srgbClr val="FFFFFF"/>
                </a:solidFill>
                <a:latin typeface="Aptos"/>
              </a:rPr>
              <a:t>prospección</a:t>
            </a:r>
            <a:r>
              <a:rPr sz="1300" b="0">
                <a:solidFill>
                  <a:srgbClr val="FFFFFF"/>
                </a:solidFill>
                <a:latin typeface="Aptos"/>
              </a:rPr>
              <a:t> en un </a:t>
            </a:r>
            <a:r>
              <a:rPr sz="1300" b="0" err="1">
                <a:solidFill>
                  <a:srgbClr val="FFFFFF"/>
                </a:solidFill>
                <a:latin typeface="Aptos"/>
              </a:rPr>
              <a:t>proceso</a:t>
            </a:r>
            <a:r>
              <a:rPr sz="1300" b="0">
                <a:solidFill>
                  <a:srgbClr val="FFFFFF"/>
                </a:solidFill>
                <a:latin typeface="Aptos"/>
              </a:rPr>
              <a:t> </a:t>
            </a:r>
            <a:r>
              <a:rPr sz="1300" b="0" err="1">
                <a:solidFill>
                  <a:srgbClr val="FFFFFF"/>
                </a:solidFill>
                <a:latin typeface="Aptos"/>
              </a:rPr>
              <a:t>ordenado</a:t>
            </a:r>
            <a:r>
              <a:rPr sz="1300" b="0">
                <a:solidFill>
                  <a:srgbClr val="FFFFFF"/>
                </a:solidFill>
                <a:latin typeface="Aptos"/>
              </a:rPr>
              <a:t> y replicable.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31520" y="6336792"/>
            <a:ext cx="9326880" cy="18288"/>
          </a:xfrm>
          <a:prstGeom prst="rect">
            <a:avLst/>
          </a:prstGeom>
          <a:solidFill>
            <a:srgbClr val="54DB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6" name="TextBox 25"/>
          <p:cNvSpPr txBox="1"/>
          <p:nvPr/>
        </p:nvSpPr>
        <p:spPr>
          <a:xfrm>
            <a:off x="642747" y="6390894"/>
            <a:ext cx="2286000" cy="16459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900" b="0">
                <a:solidFill>
                  <a:srgbClr val="C6D6DF"/>
                </a:solidFill>
                <a:latin typeface="Aptos"/>
              </a:rPr>
              <a:t>La Rioja Alta, S.A.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FA546CE-E75F-A1EE-27DB-8918C0B45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00" y="2082643"/>
            <a:ext cx="7083779" cy="384204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CA33695-CD69-501F-E342-7F2ED2973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6212" y="195427"/>
            <a:ext cx="1256679" cy="83784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ch_meets_vineyard_in_twilight_harmon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24" name="Shape 0">
            <a:extLst>
              <a:ext uri="{FF2B5EF4-FFF2-40B4-BE49-F238E27FC236}">
                <a16:creationId xmlns:a16="http://schemas.microsoft.com/office/drawing/2014/main" id="{42F4AAC5-D550-1FF5-FDCE-63FA5C24B8EC}"/>
              </a:ext>
            </a:extLst>
          </p:cNvPr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rgbClr val="04141E">
              <a:alpha val="48000"/>
            </a:srgbClr>
          </a:solidFill>
          <a:ln w="12700">
            <a:solidFill>
              <a:srgbClr val="04141E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6" name="Oval 5"/>
          <p:cNvSpPr/>
          <p:nvPr/>
        </p:nvSpPr>
        <p:spPr>
          <a:xfrm>
            <a:off x="11301984" y="6355080"/>
            <a:ext cx="320040" cy="164592"/>
          </a:xfrm>
          <a:prstGeom prst="ellipse">
            <a:avLst/>
          </a:prstGeom>
          <a:solidFill>
            <a:srgbClr val="0512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4AA68CE9-14D8-73FB-26B3-040E463077AA}"/>
              </a:ext>
            </a:extLst>
          </p:cNvPr>
          <p:cNvSpPr txBox="1"/>
          <p:nvPr/>
        </p:nvSpPr>
        <p:spPr>
          <a:xfrm>
            <a:off x="585216" y="393192"/>
            <a:ext cx="3474720" cy="27432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1200" b="1">
                <a:solidFill>
                  <a:srgbClr val="54DBD6"/>
                </a:solidFill>
                <a:latin typeface="Aptos"/>
              </a:rPr>
              <a:t>PROSPEKTOR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442719EE-B0B6-054B-1D12-4C9DFF824601}"/>
              </a:ext>
            </a:extLst>
          </p:cNvPr>
          <p:cNvSpPr/>
          <p:nvPr/>
        </p:nvSpPr>
        <p:spPr>
          <a:xfrm>
            <a:off x="690372" y="749808"/>
            <a:ext cx="502920" cy="27432"/>
          </a:xfrm>
          <a:prstGeom prst="rect">
            <a:avLst/>
          </a:prstGeom>
          <a:solidFill>
            <a:srgbClr val="54DB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C7DAB820-4B3F-4165-37B5-6F5E467893EC}"/>
              </a:ext>
            </a:extLst>
          </p:cNvPr>
          <p:cNvSpPr txBox="1"/>
          <p:nvPr/>
        </p:nvSpPr>
        <p:spPr>
          <a:xfrm>
            <a:off x="585216" y="841248"/>
            <a:ext cx="6492240" cy="65836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2500" b="1">
                <a:solidFill>
                  <a:srgbClr val="FFFFFF"/>
                </a:solidFill>
                <a:latin typeface="Aptos Display"/>
              </a:rPr>
              <a:t>De un GPT útil a un software comercial</a:t>
            </a:r>
          </a:p>
        </p:txBody>
      </p:sp>
      <p:sp>
        <p:nvSpPr>
          <p:cNvPr id="13" name="Rectangle 24">
            <a:extLst>
              <a:ext uri="{FF2B5EF4-FFF2-40B4-BE49-F238E27FC236}">
                <a16:creationId xmlns:a16="http://schemas.microsoft.com/office/drawing/2014/main" id="{936EC143-19BB-6E20-82FD-84843167D811}"/>
              </a:ext>
            </a:extLst>
          </p:cNvPr>
          <p:cNvSpPr/>
          <p:nvPr/>
        </p:nvSpPr>
        <p:spPr>
          <a:xfrm>
            <a:off x="731520" y="6336792"/>
            <a:ext cx="9326880" cy="18288"/>
          </a:xfrm>
          <a:prstGeom prst="rect">
            <a:avLst/>
          </a:prstGeom>
          <a:solidFill>
            <a:srgbClr val="54DB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70B2C3E-A1AE-1414-7023-85A3C57AF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498" y="2665402"/>
            <a:ext cx="6578504" cy="403732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23F96E7-45F0-1F41-E9FB-EA6D50446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372" y="1413352"/>
            <a:ext cx="5611068" cy="3434693"/>
          </a:xfrm>
          <a:prstGeom prst="rect">
            <a:avLst/>
          </a:prstGeom>
        </p:spPr>
      </p:pic>
      <p:sp>
        <p:nvSpPr>
          <p:cNvPr id="14" name="TextBox 25">
            <a:extLst>
              <a:ext uri="{FF2B5EF4-FFF2-40B4-BE49-F238E27FC236}">
                <a16:creationId xmlns:a16="http://schemas.microsoft.com/office/drawing/2014/main" id="{2DA66B2F-AE00-05BB-3757-CED79BC5A9EB}"/>
              </a:ext>
            </a:extLst>
          </p:cNvPr>
          <p:cNvSpPr txBox="1"/>
          <p:nvPr/>
        </p:nvSpPr>
        <p:spPr>
          <a:xfrm>
            <a:off x="642747" y="6390894"/>
            <a:ext cx="2286000" cy="2308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sz="900" b="0">
                <a:solidFill>
                  <a:srgbClr val="C6D6DF"/>
                </a:solidFill>
                <a:latin typeface="Aptos"/>
              </a:rPr>
              <a:t>La Rioja Alta, S.A.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F981869-13A2-E531-F244-B87E90C0E1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6212" y="195427"/>
            <a:ext cx="1256679" cy="83784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17720-8431-78E8-5AF0-2328F6317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screen_dark_high_tech_sci_fi_agricultural_batch_3.png">
            <a:extLst>
              <a:ext uri="{FF2B5EF4-FFF2-40B4-BE49-F238E27FC236}">
                <a16:creationId xmlns:a16="http://schemas.microsoft.com/office/drawing/2014/main" id="{31D69EA3-2530-599C-5031-1DD421AD37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D0048798-255C-4511-2B90-7FE02C3F9178}"/>
              </a:ext>
            </a:extLst>
          </p:cNvPr>
          <p:cNvSpPr/>
          <p:nvPr/>
        </p:nvSpPr>
        <p:spPr>
          <a:xfrm>
            <a:off x="26184" y="0"/>
            <a:ext cx="12191695" cy="6858000"/>
          </a:xfrm>
          <a:prstGeom prst="rect">
            <a:avLst/>
          </a:prstGeom>
          <a:solidFill>
            <a:srgbClr val="04141E">
              <a:alpha val="60000"/>
            </a:srgbClr>
          </a:solidFill>
          <a:ln w="12700">
            <a:solidFill>
              <a:srgbClr val="04141E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pic>
        <p:nvPicPr>
          <p:cNvPr id="10" name="Imagen 9" descr="Fundación para la Cultura del Vino">
            <a:extLst>
              <a:ext uri="{FF2B5EF4-FFF2-40B4-BE49-F238E27FC236}">
                <a16:creationId xmlns:a16="http://schemas.microsoft.com/office/drawing/2014/main" id="{E5CEE081-2766-8248-02C1-41BFE2B5237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17625" y="2056591"/>
            <a:ext cx="4762500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22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_cinematic_landscape_scene_at_sunrise_sunse_batch_5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-8321" y="-3"/>
            <a:ext cx="12191695" cy="6858000"/>
          </a:xfrm>
          <a:prstGeom prst="rect">
            <a:avLst/>
          </a:prstGeom>
          <a:solidFill>
            <a:srgbClr val="04141E">
              <a:alpha val="56000"/>
            </a:srgbClr>
          </a:solidFill>
          <a:ln w="12700">
            <a:solidFill>
              <a:srgbClr val="04141E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4" name="Text 1"/>
          <p:cNvSpPr/>
          <p:nvPr/>
        </p:nvSpPr>
        <p:spPr>
          <a:xfrm>
            <a:off x="585216" y="393192"/>
            <a:ext cx="7498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250" b="1">
                <a:solidFill>
                  <a:srgbClr val="7EF0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OBJETIVO</a:t>
            </a:r>
            <a:endParaRPr lang="en-US" sz="1250"/>
          </a:p>
        </p:txBody>
      </p:sp>
      <p:sp>
        <p:nvSpPr>
          <p:cNvPr id="5" name="Shape 2"/>
          <p:cNvSpPr/>
          <p:nvPr/>
        </p:nvSpPr>
        <p:spPr>
          <a:xfrm>
            <a:off x="585216" y="768096"/>
            <a:ext cx="1965960" cy="0"/>
          </a:xfrm>
          <a:prstGeom prst="line">
            <a:avLst/>
          </a:prstGeom>
          <a:noFill/>
          <a:ln w="12700">
            <a:solidFill>
              <a:srgbClr val="2ED6D3">
                <a:alpha val="90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7" name="Text 4"/>
          <p:cNvSpPr/>
          <p:nvPr/>
        </p:nvSpPr>
        <p:spPr>
          <a:xfrm>
            <a:off x="585216" y="877824"/>
            <a:ext cx="7498080" cy="11430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4000" b="1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Convertir datos del </a:t>
            </a:r>
            <a:r>
              <a:rPr lang="en-US" sz="4000" b="1" err="1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viñedo</a:t>
            </a:r>
            <a:r>
              <a:rPr lang="en-US" sz="4000" b="1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en </a:t>
            </a:r>
            <a:r>
              <a:rPr lang="en-US" sz="4000" b="1" err="1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mejores</a:t>
            </a:r>
            <a:r>
              <a:rPr lang="en-US" sz="4000" b="1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</a:t>
            </a:r>
            <a:r>
              <a:rPr lang="en-US" sz="4000" b="1" err="1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decisiones</a:t>
            </a:r>
            <a:endParaRPr lang="en-US" sz="4000"/>
          </a:p>
        </p:txBody>
      </p:sp>
      <p:sp>
        <p:nvSpPr>
          <p:cNvPr id="8" name="Text 5"/>
          <p:cNvSpPr/>
          <p:nvPr/>
        </p:nvSpPr>
        <p:spPr>
          <a:xfrm>
            <a:off x="612648" y="2057400"/>
            <a:ext cx="6537960" cy="8229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2100">
                <a:solidFill>
                  <a:srgbClr val="F4FBF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El proyecto busca anticipar el potencial productivo de cada parcela para decidir mejor el aclareo, la vendimia y la gestión de calidad.</a:t>
            </a:r>
            <a:endParaRPr lang="en-US" sz="2100"/>
          </a:p>
        </p:txBody>
      </p:sp>
      <p:sp>
        <p:nvSpPr>
          <p:cNvPr id="9" name="Shape 6"/>
          <p:cNvSpPr/>
          <p:nvPr/>
        </p:nvSpPr>
        <p:spPr>
          <a:xfrm>
            <a:off x="612648" y="3182112"/>
            <a:ext cx="6309360" cy="0"/>
          </a:xfrm>
          <a:prstGeom prst="line">
            <a:avLst/>
          </a:prstGeom>
          <a:noFill/>
          <a:ln w="12700">
            <a:solidFill>
              <a:srgbClr val="2ED6D3">
                <a:alpha val="80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0" name="Text 7"/>
          <p:cNvSpPr/>
          <p:nvPr/>
        </p:nvSpPr>
        <p:spPr>
          <a:xfrm>
            <a:off x="658368" y="3675888"/>
            <a:ext cx="29718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2300" b="1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Anticipar</a:t>
            </a:r>
            <a:endParaRPr lang="en-US" sz="2300"/>
          </a:p>
        </p:txBody>
      </p:sp>
      <p:sp>
        <p:nvSpPr>
          <p:cNvPr id="11" name="Text 8"/>
          <p:cNvSpPr/>
          <p:nvPr/>
        </p:nvSpPr>
        <p:spPr>
          <a:xfrm>
            <a:off x="658368" y="4160520"/>
            <a:ext cx="297180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550">
                <a:solidFill>
                  <a:srgbClr val="B8D2D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Saber antes dónde puede haber exceso o falta de producción.</a:t>
            </a:r>
            <a:endParaRPr lang="en-US" sz="1550"/>
          </a:p>
        </p:txBody>
      </p:sp>
      <p:sp>
        <p:nvSpPr>
          <p:cNvPr id="12" name="Text 9"/>
          <p:cNvSpPr/>
          <p:nvPr/>
        </p:nvSpPr>
        <p:spPr>
          <a:xfrm>
            <a:off x="3886200" y="3675888"/>
            <a:ext cx="29718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2300" b="1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Priorizar</a:t>
            </a:r>
            <a:endParaRPr lang="en-US" sz="2300"/>
          </a:p>
        </p:txBody>
      </p:sp>
      <p:sp>
        <p:nvSpPr>
          <p:cNvPr id="13" name="Text 10"/>
          <p:cNvSpPr/>
          <p:nvPr/>
        </p:nvSpPr>
        <p:spPr>
          <a:xfrm>
            <a:off x="3886200" y="4160520"/>
            <a:ext cx="297180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550">
                <a:solidFill>
                  <a:srgbClr val="B8D2D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Dirigir mejor las visitas de campo y el trabajo de aclareo.</a:t>
            </a:r>
            <a:endParaRPr lang="en-US" sz="1550"/>
          </a:p>
        </p:txBody>
      </p:sp>
      <p:sp>
        <p:nvSpPr>
          <p:cNvPr id="14" name="Text 11"/>
          <p:cNvSpPr/>
          <p:nvPr/>
        </p:nvSpPr>
        <p:spPr>
          <a:xfrm>
            <a:off x="7114032" y="3675888"/>
            <a:ext cx="31089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2300" b="1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Homogeneizar</a:t>
            </a:r>
            <a:endParaRPr lang="en-US" sz="2300"/>
          </a:p>
        </p:txBody>
      </p:sp>
      <p:sp>
        <p:nvSpPr>
          <p:cNvPr id="15" name="Text 12"/>
          <p:cNvSpPr/>
          <p:nvPr/>
        </p:nvSpPr>
        <p:spPr>
          <a:xfrm>
            <a:off x="7114032" y="4160520"/>
            <a:ext cx="310896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550">
                <a:solidFill>
                  <a:srgbClr val="B8D2D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Aplicar un criterio objetivo sobre un parcelario complejo.</a:t>
            </a:r>
            <a:endParaRPr lang="en-US" sz="1550"/>
          </a:p>
        </p:txBody>
      </p:sp>
      <p:sp>
        <p:nvSpPr>
          <p:cNvPr id="16" name="Text 13"/>
          <p:cNvSpPr/>
          <p:nvPr/>
        </p:nvSpPr>
        <p:spPr>
          <a:xfrm>
            <a:off x="658368" y="5586639"/>
            <a:ext cx="786384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600" b="1">
                <a:solidFill>
                  <a:srgbClr val="7EF0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Idea clave: la IA no sustituye al viticultor; le da una lectura más completa y temprana.</a:t>
            </a:r>
            <a:endParaRPr lang="en-US" sz="1600"/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60AFFF75-B0C0-ACCF-CE3E-7C36A591707C}"/>
              </a:ext>
            </a:extLst>
          </p:cNvPr>
          <p:cNvSpPr/>
          <p:nvPr/>
        </p:nvSpPr>
        <p:spPr>
          <a:xfrm>
            <a:off x="600399" y="6451177"/>
            <a:ext cx="9326880" cy="18288"/>
          </a:xfrm>
          <a:prstGeom prst="rect">
            <a:avLst/>
          </a:prstGeom>
          <a:solidFill>
            <a:srgbClr val="54DB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TextBox 30">
            <a:extLst>
              <a:ext uri="{FF2B5EF4-FFF2-40B4-BE49-F238E27FC236}">
                <a16:creationId xmlns:a16="http://schemas.microsoft.com/office/drawing/2014/main" id="{2AE83658-F95B-6E9B-53FC-99A74D933473}"/>
              </a:ext>
            </a:extLst>
          </p:cNvPr>
          <p:cNvSpPr txBox="1"/>
          <p:nvPr/>
        </p:nvSpPr>
        <p:spPr>
          <a:xfrm>
            <a:off x="524645" y="6506732"/>
            <a:ext cx="2286000" cy="2308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lang="es-ES" sz="900" b="0">
                <a:solidFill>
                  <a:srgbClr val="C6D6DF"/>
                </a:solidFill>
                <a:latin typeface="Aptos"/>
              </a:rPr>
              <a:t>Bodegas Muga</a:t>
            </a:r>
            <a:endParaRPr sz="900" b="0">
              <a:solidFill>
                <a:srgbClr val="C6D6DF"/>
              </a:solidFill>
              <a:latin typeface="Aptos"/>
            </a:endParaRPr>
          </a:p>
        </p:txBody>
      </p:sp>
      <p:pic>
        <p:nvPicPr>
          <p:cNvPr id="6" name="Picture 6" descr="Bodegas Muga - Vinos y Viñedos de Haro, La Rioja">
            <a:extLst>
              <a:ext uri="{FF2B5EF4-FFF2-40B4-BE49-F238E27FC236}">
                <a16:creationId xmlns:a16="http://schemas.microsoft.com/office/drawing/2014/main" id="{BF4B794D-DC94-AED9-8B58-AEA0353AF4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853" y="242437"/>
            <a:ext cx="1337908" cy="406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high_resolution_aerial_satellite_style_landscape_batch_2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-1" y="0"/>
            <a:ext cx="12191695" cy="6858000"/>
          </a:xfrm>
          <a:prstGeom prst="rect">
            <a:avLst/>
          </a:prstGeom>
          <a:solidFill>
            <a:srgbClr val="04141E">
              <a:alpha val="64000"/>
            </a:srgbClr>
          </a:solidFill>
          <a:ln w="12700">
            <a:solidFill>
              <a:srgbClr val="04141E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4" name="Text 1"/>
          <p:cNvSpPr/>
          <p:nvPr/>
        </p:nvSpPr>
        <p:spPr>
          <a:xfrm>
            <a:off x="585216" y="393192"/>
            <a:ext cx="7498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250" b="1">
                <a:solidFill>
                  <a:srgbClr val="7EF0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FUENTES DE DATOS</a:t>
            </a:r>
            <a:endParaRPr lang="en-US" sz="1250"/>
          </a:p>
        </p:txBody>
      </p:sp>
      <p:sp>
        <p:nvSpPr>
          <p:cNvPr id="5" name="Shape 2"/>
          <p:cNvSpPr/>
          <p:nvPr/>
        </p:nvSpPr>
        <p:spPr>
          <a:xfrm>
            <a:off x="585216" y="768096"/>
            <a:ext cx="1965960" cy="0"/>
          </a:xfrm>
          <a:prstGeom prst="line">
            <a:avLst/>
          </a:prstGeom>
          <a:noFill/>
          <a:ln w="12700">
            <a:solidFill>
              <a:srgbClr val="2ED6D3">
                <a:alpha val="90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7" name="Text 4"/>
          <p:cNvSpPr/>
          <p:nvPr/>
        </p:nvSpPr>
        <p:spPr>
          <a:xfrm>
            <a:off x="585216" y="841248"/>
            <a:ext cx="7040880" cy="9601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US" sz="3900" b="1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Cuatro capas para entender cada parcela</a:t>
            </a:r>
            <a:endParaRPr lang="en-US" sz="3900"/>
          </a:p>
        </p:txBody>
      </p:sp>
      <p:sp>
        <p:nvSpPr>
          <p:cNvPr id="8" name="Text 5"/>
          <p:cNvSpPr/>
          <p:nvPr/>
        </p:nvSpPr>
        <p:spPr>
          <a:xfrm>
            <a:off x="612648" y="1901952"/>
            <a:ext cx="6995160" cy="7315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rgbClr val="F4FBF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El modelo no se alimenta de una sola señal: combina lo que ve el satélite, lo que mide el clima y lo que sabe la bodega.</a:t>
            </a:r>
            <a:endParaRPr lang="en-US" sz="2000"/>
          </a:p>
        </p:txBody>
      </p:sp>
      <p:sp>
        <p:nvSpPr>
          <p:cNvPr id="9" name="Shape 6"/>
          <p:cNvSpPr/>
          <p:nvPr/>
        </p:nvSpPr>
        <p:spPr>
          <a:xfrm>
            <a:off x="658368" y="3840480"/>
            <a:ext cx="2331720" cy="1444752"/>
          </a:xfrm>
          <a:prstGeom prst="roundRect">
            <a:avLst>
              <a:gd name="adj" fmla="val 5063"/>
            </a:avLst>
          </a:prstGeom>
          <a:solidFill>
            <a:srgbClr val="082331">
              <a:alpha val="88000"/>
            </a:srgbClr>
          </a:solidFill>
          <a:ln w="8890">
            <a:solidFill>
              <a:srgbClr val="2ED6D3">
                <a:alpha val="28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0" name="Text 7"/>
          <p:cNvSpPr/>
          <p:nvPr/>
        </p:nvSpPr>
        <p:spPr>
          <a:xfrm>
            <a:off x="822960" y="4005072"/>
            <a:ext cx="195681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1850" b="1">
                <a:solidFill>
                  <a:srgbClr val="7EF0E8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Teledetección</a:t>
            </a:r>
            <a:endParaRPr lang="en-US" sz="1850"/>
          </a:p>
        </p:txBody>
      </p:sp>
      <p:sp>
        <p:nvSpPr>
          <p:cNvPr id="11" name="Text 8"/>
          <p:cNvSpPr/>
          <p:nvPr/>
        </p:nvSpPr>
        <p:spPr>
          <a:xfrm>
            <a:off x="822960" y="4407408"/>
            <a:ext cx="1938528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400">
                <a:solidFill>
                  <a:srgbClr val="F4FBF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Lectura continua del vigor y del estado sanitario.</a:t>
            </a:r>
            <a:endParaRPr lang="en-US" sz="1400"/>
          </a:p>
        </p:txBody>
      </p:sp>
      <p:sp>
        <p:nvSpPr>
          <p:cNvPr id="12" name="Shape 9"/>
          <p:cNvSpPr/>
          <p:nvPr/>
        </p:nvSpPr>
        <p:spPr>
          <a:xfrm>
            <a:off x="3474720" y="3840480"/>
            <a:ext cx="2331720" cy="1444752"/>
          </a:xfrm>
          <a:prstGeom prst="roundRect">
            <a:avLst>
              <a:gd name="adj" fmla="val 5063"/>
            </a:avLst>
          </a:prstGeom>
          <a:solidFill>
            <a:srgbClr val="082331">
              <a:alpha val="88000"/>
            </a:srgbClr>
          </a:solidFill>
          <a:ln w="8890">
            <a:solidFill>
              <a:srgbClr val="2ED6D3">
                <a:alpha val="28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3" name="Text 10"/>
          <p:cNvSpPr/>
          <p:nvPr/>
        </p:nvSpPr>
        <p:spPr>
          <a:xfrm>
            <a:off x="3639312" y="4005072"/>
            <a:ext cx="195681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1850" b="1">
                <a:solidFill>
                  <a:srgbClr val="7EF0E8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Agroclima</a:t>
            </a:r>
            <a:endParaRPr lang="en-US" sz="1850"/>
          </a:p>
        </p:txBody>
      </p:sp>
      <p:sp>
        <p:nvSpPr>
          <p:cNvPr id="14" name="Text 11"/>
          <p:cNvSpPr/>
          <p:nvPr/>
        </p:nvSpPr>
        <p:spPr>
          <a:xfrm>
            <a:off x="3639312" y="4407408"/>
            <a:ext cx="1938528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400">
                <a:solidFill>
                  <a:srgbClr val="F4FBF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Temperatura, lluvia efectiva y clima por parcela.</a:t>
            </a:r>
            <a:endParaRPr lang="en-US" sz="1400"/>
          </a:p>
        </p:txBody>
      </p:sp>
      <p:sp>
        <p:nvSpPr>
          <p:cNvPr id="15" name="Shape 12"/>
          <p:cNvSpPr/>
          <p:nvPr/>
        </p:nvSpPr>
        <p:spPr>
          <a:xfrm>
            <a:off x="6291072" y="3840480"/>
            <a:ext cx="2331720" cy="1444752"/>
          </a:xfrm>
          <a:prstGeom prst="roundRect">
            <a:avLst>
              <a:gd name="adj" fmla="val 5063"/>
            </a:avLst>
          </a:prstGeom>
          <a:solidFill>
            <a:srgbClr val="082331">
              <a:alpha val="88000"/>
            </a:srgbClr>
          </a:solidFill>
          <a:ln w="8890">
            <a:solidFill>
              <a:srgbClr val="2ED6D3">
                <a:alpha val="28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6" name="Text 13"/>
          <p:cNvSpPr/>
          <p:nvPr/>
        </p:nvSpPr>
        <p:spPr>
          <a:xfrm>
            <a:off x="6455664" y="4005072"/>
            <a:ext cx="195681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1850" b="1">
                <a:solidFill>
                  <a:srgbClr val="7EF0E8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Topografía</a:t>
            </a:r>
            <a:endParaRPr lang="en-US" sz="1850"/>
          </a:p>
        </p:txBody>
      </p:sp>
      <p:sp>
        <p:nvSpPr>
          <p:cNvPr id="17" name="Text 14"/>
          <p:cNvSpPr/>
          <p:nvPr/>
        </p:nvSpPr>
        <p:spPr>
          <a:xfrm>
            <a:off x="6455664" y="4407408"/>
            <a:ext cx="1938528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400">
                <a:solidFill>
                  <a:srgbClr val="F4FBF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Orientación, pendiente, altitud y estructura del viñedo.</a:t>
            </a:r>
            <a:endParaRPr lang="en-US" sz="1400"/>
          </a:p>
        </p:txBody>
      </p:sp>
      <p:sp>
        <p:nvSpPr>
          <p:cNvPr id="18" name="Shape 15"/>
          <p:cNvSpPr/>
          <p:nvPr/>
        </p:nvSpPr>
        <p:spPr>
          <a:xfrm>
            <a:off x="9107424" y="3840480"/>
            <a:ext cx="2331720" cy="1444752"/>
          </a:xfrm>
          <a:prstGeom prst="roundRect">
            <a:avLst>
              <a:gd name="adj" fmla="val 5063"/>
            </a:avLst>
          </a:prstGeom>
          <a:solidFill>
            <a:srgbClr val="082331">
              <a:alpha val="88000"/>
            </a:srgbClr>
          </a:solidFill>
          <a:ln w="8890">
            <a:solidFill>
              <a:srgbClr val="2ED6D3">
                <a:alpha val="28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9" name="Text 16"/>
          <p:cNvSpPr/>
          <p:nvPr/>
        </p:nvSpPr>
        <p:spPr>
          <a:xfrm>
            <a:off x="9272016" y="4005072"/>
            <a:ext cx="195681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1850" b="1">
                <a:solidFill>
                  <a:srgbClr val="7EF0E8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Agronomía</a:t>
            </a:r>
            <a:endParaRPr lang="en-US" sz="1850"/>
          </a:p>
        </p:txBody>
      </p:sp>
      <p:sp>
        <p:nvSpPr>
          <p:cNvPr id="20" name="Text 17"/>
          <p:cNvSpPr/>
          <p:nvPr/>
        </p:nvSpPr>
        <p:spPr>
          <a:xfrm>
            <a:off x="9272016" y="4407408"/>
            <a:ext cx="1938528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400">
                <a:solidFill>
                  <a:srgbClr val="F4FBF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Variedad, riego, cobertura, marras, fenología y calidad.</a:t>
            </a:r>
            <a:endParaRPr lang="en-US" sz="1400"/>
          </a:p>
        </p:txBody>
      </p:sp>
      <p:sp>
        <p:nvSpPr>
          <p:cNvPr id="21" name="Text 18"/>
          <p:cNvSpPr/>
          <p:nvPr/>
        </p:nvSpPr>
        <p:spPr>
          <a:xfrm>
            <a:off x="658368" y="5742432"/>
            <a:ext cx="74066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85000" lnSpcReduction="10000"/>
          </a:bodyPr>
          <a:lstStyle/>
          <a:p>
            <a:pPr marL="0" indent="0">
              <a:buNone/>
            </a:pPr>
            <a:r>
              <a:rPr lang="en-US" sz="1800" b="1">
                <a:solidFill>
                  <a:srgbClr val="9EDB8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Resultado: una visión parcelaria, no genérica, del comportamiento del viñedo.</a:t>
            </a:r>
            <a:endParaRPr lang="en-US" sz="1800"/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F5DC7A22-3528-19E6-0510-590DF19F818D}"/>
              </a:ext>
            </a:extLst>
          </p:cNvPr>
          <p:cNvSpPr/>
          <p:nvPr/>
        </p:nvSpPr>
        <p:spPr>
          <a:xfrm>
            <a:off x="600399" y="6451177"/>
            <a:ext cx="9326880" cy="18288"/>
          </a:xfrm>
          <a:prstGeom prst="rect">
            <a:avLst/>
          </a:prstGeom>
          <a:solidFill>
            <a:srgbClr val="54DB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4" name="TextBox 30">
            <a:extLst>
              <a:ext uri="{FF2B5EF4-FFF2-40B4-BE49-F238E27FC236}">
                <a16:creationId xmlns:a16="http://schemas.microsoft.com/office/drawing/2014/main" id="{F402CB2E-A586-AF5C-2887-88EA90F700B6}"/>
              </a:ext>
            </a:extLst>
          </p:cNvPr>
          <p:cNvSpPr txBox="1"/>
          <p:nvPr/>
        </p:nvSpPr>
        <p:spPr>
          <a:xfrm>
            <a:off x="524645" y="6506732"/>
            <a:ext cx="2286000" cy="2308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lang="es-ES" sz="900" b="0">
                <a:solidFill>
                  <a:srgbClr val="C6D6DF"/>
                </a:solidFill>
                <a:latin typeface="Aptos"/>
              </a:rPr>
              <a:t>Bodegas Muga</a:t>
            </a:r>
            <a:endParaRPr sz="900" b="0">
              <a:solidFill>
                <a:srgbClr val="C6D6DF"/>
              </a:solidFill>
              <a:latin typeface="Aptos"/>
            </a:endParaRPr>
          </a:p>
        </p:txBody>
      </p:sp>
      <p:pic>
        <p:nvPicPr>
          <p:cNvPr id="6" name="Picture 6" descr="Bodegas Muga - Vinos y Viñedos de Haro, La Rioja">
            <a:extLst>
              <a:ext uri="{FF2B5EF4-FFF2-40B4-BE49-F238E27FC236}">
                <a16:creationId xmlns:a16="http://schemas.microsoft.com/office/drawing/2014/main" id="{8859D580-3C4B-776D-DA2E-13F0A75F35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853" y="242437"/>
            <a:ext cx="1337908" cy="406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_cinematic_futuristic_night_landscape_scen_batch_4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1128" y="0"/>
            <a:ext cx="12191695" cy="6858000"/>
          </a:xfrm>
          <a:prstGeom prst="rect">
            <a:avLst/>
          </a:prstGeom>
          <a:solidFill>
            <a:srgbClr val="04141E">
              <a:alpha val="48000"/>
            </a:srgbClr>
          </a:solidFill>
          <a:ln w="12700">
            <a:solidFill>
              <a:srgbClr val="04141E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4" name="Text 1"/>
          <p:cNvSpPr/>
          <p:nvPr/>
        </p:nvSpPr>
        <p:spPr>
          <a:xfrm>
            <a:off x="585216" y="393192"/>
            <a:ext cx="7498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250" b="1">
                <a:solidFill>
                  <a:srgbClr val="7EF0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METODOLOGÍA</a:t>
            </a:r>
            <a:endParaRPr lang="en-US" sz="1250"/>
          </a:p>
        </p:txBody>
      </p:sp>
      <p:sp>
        <p:nvSpPr>
          <p:cNvPr id="5" name="Shape 2"/>
          <p:cNvSpPr/>
          <p:nvPr/>
        </p:nvSpPr>
        <p:spPr>
          <a:xfrm>
            <a:off x="585216" y="768096"/>
            <a:ext cx="1965960" cy="0"/>
          </a:xfrm>
          <a:prstGeom prst="line">
            <a:avLst/>
          </a:prstGeom>
          <a:noFill/>
          <a:ln w="12700">
            <a:solidFill>
              <a:srgbClr val="2ED6D3">
                <a:alpha val="90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7" name="Text 4"/>
          <p:cNvSpPr/>
          <p:nvPr/>
        </p:nvSpPr>
        <p:spPr>
          <a:xfrm>
            <a:off x="585216" y="841248"/>
            <a:ext cx="7132320" cy="1005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3900" b="1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Un </a:t>
            </a:r>
            <a:r>
              <a:rPr lang="en-US" sz="3900" b="1" err="1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proceso</a:t>
            </a:r>
            <a:r>
              <a:rPr lang="en-US" sz="3900" b="1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</a:t>
            </a:r>
            <a:r>
              <a:rPr lang="en-US" sz="3900" b="1" err="1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iteractivo</a:t>
            </a:r>
            <a:r>
              <a:rPr lang="en-US" sz="3900" b="1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: medir, aprender y validar</a:t>
            </a:r>
            <a:endParaRPr lang="en-US" sz="3900"/>
          </a:p>
        </p:txBody>
      </p:sp>
      <p:sp>
        <p:nvSpPr>
          <p:cNvPr id="8" name="Text 5"/>
          <p:cNvSpPr/>
          <p:nvPr/>
        </p:nvSpPr>
        <p:spPr>
          <a:xfrm>
            <a:off x="612648" y="1920240"/>
            <a:ext cx="6720840" cy="6858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 fontScale="85000" lnSpcReduction="10000"/>
          </a:bodyPr>
          <a:lstStyle/>
          <a:p>
            <a:pPr marL="0" indent="0">
              <a:buNone/>
            </a:pPr>
            <a:r>
              <a:rPr lang="en-US" sz="2000">
                <a:solidFill>
                  <a:srgbClr val="F4FBF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La metodología combina conocimiento agronómico, datos de campaña y modelos predictivos. Cada campaña mejora el sistema.</a:t>
            </a:r>
            <a:endParaRPr lang="en-US" sz="2000"/>
          </a:p>
        </p:txBody>
      </p:sp>
      <p:sp>
        <p:nvSpPr>
          <p:cNvPr id="9" name="Text 6"/>
          <p:cNvSpPr/>
          <p:nvPr/>
        </p:nvSpPr>
        <p:spPr>
          <a:xfrm>
            <a:off x="603504" y="3163824"/>
            <a:ext cx="3840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2000" b="1">
                <a:solidFill>
                  <a:srgbClr val="7EF0E8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1</a:t>
            </a:r>
            <a:endParaRPr lang="en-US" sz="2000"/>
          </a:p>
        </p:txBody>
      </p:sp>
      <p:sp>
        <p:nvSpPr>
          <p:cNvPr id="10" name="Shape 7"/>
          <p:cNvSpPr/>
          <p:nvPr/>
        </p:nvSpPr>
        <p:spPr>
          <a:xfrm>
            <a:off x="768096" y="3639312"/>
            <a:ext cx="0" cy="384048"/>
          </a:xfrm>
          <a:prstGeom prst="line">
            <a:avLst/>
          </a:prstGeom>
          <a:noFill/>
          <a:ln w="12700">
            <a:solidFill>
              <a:srgbClr val="2ED6D3">
                <a:alpha val="90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1" name="Shape 8"/>
          <p:cNvSpPr/>
          <p:nvPr/>
        </p:nvSpPr>
        <p:spPr>
          <a:xfrm>
            <a:off x="603504" y="3730752"/>
            <a:ext cx="1865376" cy="1143000"/>
          </a:xfrm>
          <a:prstGeom prst="roundRect">
            <a:avLst>
              <a:gd name="adj" fmla="val 6400"/>
            </a:avLst>
          </a:prstGeom>
          <a:solidFill>
            <a:srgbClr val="082331">
              <a:alpha val="92000"/>
            </a:srgbClr>
          </a:solidFill>
          <a:ln w="8890">
            <a:solidFill>
              <a:srgbClr val="2ED6D3">
                <a:alpha val="28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2" name="Text 9"/>
          <p:cNvSpPr/>
          <p:nvPr/>
        </p:nvSpPr>
        <p:spPr>
          <a:xfrm>
            <a:off x="740664" y="3877056"/>
            <a:ext cx="16002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1900" b="1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Captura</a:t>
            </a:r>
            <a:endParaRPr lang="en-US" sz="1900"/>
          </a:p>
        </p:txBody>
      </p:sp>
      <p:sp>
        <p:nvSpPr>
          <p:cNvPr id="13" name="Text 10"/>
          <p:cNvSpPr/>
          <p:nvPr/>
        </p:nvSpPr>
        <p:spPr>
          <a:xfrm>
            <a:off x="740664" y="4261104"/>
            <a:ext cx="1572768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1420">
                <a:solidFill>
                  <a:srgbClr val="B8D2D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Datos de parcela y campo</a:t>
            </a:r>
            <a:endParaRPr lang="en-US" sz="1420"/>
          </a:p>
        </p:txBody>
      </p:sp>
      <p:sp>
        <p:nvSpPr>
          <p:cNvPr id="14" name="Shape 11"/>
          <p:cNvSpPr/>
          <p:nvPr/>
        </p:nvSpPr>
        <p:spPr>
          <a:xfrm>
            <a:off x="2468880" y="4297680"/>
            <a:ext cx="310896" cy="0"/>
          </a:xfrm>
          <a:prstGeom prst="line">
            <a:avLst/>
          </a:prstGeom>
          <a:noFill/>
          <a:ln w="12700">
            <a:solidFill>
              <a:srgbClr val="2ED6D3">
                <a:alpha val="75000"/>
              </a:srgbClr>
            </a:solidFill>
            <a:prstDash val="solid"/>
            <a:headEnd type="none"/>
            <a:tailEnd type="triangle"/>
          </a:ln>
        </p:spPr>
        <p:txBody>
          <a:bodyPr/>
          <a:lstStyle/>
          <a:p>
            <a:endParaRPr lang="es-ES"/>
          </a:p>
        </p:txBody>
      </p:sp>
      <p:sp>
        <p:nvSpPr>
          <p:cNvPr id="15" name="Text 12"/>
          <p:cNvSpPr/>
          <p:nvPr/>
        </p:nvSpPr>
        <p:spPr>
          <a:xfrm>
            <a:off x="2871216" y="3163824"/>
            <a:ext cx="3840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2000" b="1">
                <a:solidFill>
                  <a:srgbClr val="7EF0E8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2</a:t>
            </a:r>
            <a:endParaRPr lang="en-US" sz="2000"/>
          </a:p>
        </p:txBody>
      </p:sp>
      <p:sp>
        <p:nvSpPr>
          <p:cNvPr id="16" name="Shape 13"/>
          <p:cNvSpPr/>
          <p:nvPr/>
        </p:nvSpPr>
        <p:spPr>
          <a:xfrm>
            <a:off x="3035808" y="3639312"/>
            <a:ext cx="0" cy="384048"/>
          </a:xfrm>
          <a:prstGeom prst="line">
            <a:avLst/>
          </a:prstGeom>
          <a:noFill/>
          <a:ln w="12700">
            <a:solidFill>
              <a:srgbClr val="2ED6D3">
                <a:alpha val="90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7" name="Shape 14"/>
          <p:cNvSpPr/>
          <p:nvPr/>
        </p:nvSpPr>
        <p:spPr>
          <a:xfrm>
            <a:off x="2871216" y="3730752"/>
            <a:ext cx="1865376" cy="1143000"/>
          </a:xfrm>
          <a:prstGeom prst="roundRect">
            <a:avLst>
              <a:gd name="adj" fmla="val 6400"/>
            </a:avLst>
          </a:prstGeom>
          <a:solidFill>
            <a:srgbClr val="082331">
              <a:alpha val="92000"/>
            </a:srgbClr>
          </a:solidFill>
          <a:ln w="8890">
            <a:solidFill>
              <a:srgbClr val="2ED6D3">
                <a:alpha val="28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8" name="Text 15"/>
          <p:cNvSpPr/>
          <p:nvPr/>
        </p:nvSpPr>
        <p:spPr>
          <a:xfrm>
            <a:off x="3008376" y="3877056"/>
            <a:ext cx="16002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1900" b="1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Cruce</a:t>
            </a:r>
            <a:endParaRPr lang="en-US" sz="1900"/>
          </a:p>
        </p:txBody>
      </p:sp>
      <p:sp>
        <p:nvSpPr>
          <p:cNvPr id="19" name="Text 16"/>
          <p:cNvSpPr/>
          <p:nvPr/>
        </p:nvSpPr>
        <p:spPr>
          <a:xfrm>
            <a:off x="3008376" y="4261104"/>
            <a:ext cx="1572768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1420">
                <a:solidFill>
                  <a:srgbClr val="B8D2D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Clima, vigor y manejo</a:t>
            </a:r>
            <a:endParaRPr lang="en-US" sz="1420"/>
          </a:p>
        </p:txBody>
      </p:sp>
      <p:sp>
        <p:nvSpPr>
          <p:cNvPr id="20" name="Shape 17"/>
          <p:cNvSpPr/>
          <p:nvPr/>
        </p:nvSpPr>
        <p:spPr>
          <a:xfrm>
            <a:off x="4736592" y="4297680"/>
            <a:ext cx="310896" cy="0"/>
          </a:xfrm>
          <a:prstGeom prst="line">
            <a:avLst/>
          </a:prstGeom>
          <a:noFill/>
          <a:ln w="12700">
            <a:solidFill>
              <a:srgbClr val="2ED6D3">
                <a:alpha val="75000"/>
              </a:srgbClr>
            </a:solidFill>
            <a:prstDash val="solid"/>
            <a:headEnd type="none"/>
            <a:tailEnd type="triangle"/>
          </a:ln>
        </p:spPr>
        <p:txBody>
          <a:bodyPr/>
          <a:lstStyle/>
          <a:p>
            <a:endParaRPr lang="es-ES"/>
          </a:p>
        </p:txBody>
      </p:sp>
      <p:sp>
        <p:nvSpPr>
          <p:cNvPr id="21" name="Text 18"/>
          <p:cNvSpPr/>
          <p:nvPr/>
        </p:nvSpPr>
        <p:spPr>
          <a:xfrm>
            <a:off x="5138928" y="3163824"/>
            <a:ext cx="3840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2000" b="1">
                <a:solidFill>
                  <a:srgbClr val="7EF0E8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3</a:t>
            </a:r>
            <a:endParaRPr lang="en-US" sz="2000"/>
          </a:p>
        </p:txBody>
      </p:sp>
      <p:sp>
        <p:nvSpPr>
          <p:cNvPr id="22" name="Shape 19"/>
          <p:cNvSpPr/>
          <p:nvPr/>
        </p:nvSpPr>
        <p:spPr>
          <a:xfrm>
            <a:off x="5303520" y="3639312"/>
            <a:ext cx="0" cy="384048"/>
          </a:xfrm>
          <a:prstGeom prst="line">
            <a:avLst/>
          </a:prstGeom>
          <a:noFill/>
          <a:ln w="12700">
            <a:solidFill>
              <a:srgbClr val="2ED6D3">
                <a:alpha val="90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23" name="Shape 20"/>
          <p:cNvSpPr/>
          <p:nvPr/>
        </p:nvSpPr>
        <p:spPr>
          <a:xfrm>
            <a:off x="5138928" y="3730752"/>
            <a:ext cx="1865376" cy="1143000"/>
          </a:xfrm>
          <a:prstGeom prst="roundRect">
            <a:avLst>
              <a:gd name="adj" fmla="val 6400"/>
            </a:avLst>
          </a:prstGeom>
          <a:solidFill>
            <a:srgbClr val="082331">
              <a:alpha val="92000"/>
            </a:srgbClr>
          </a:solidFill>
          <a:ln w="8890">
            <a:solidFill>
              <a:srgbClr val="2ED6D3">
                <a:alpha val="28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24" name="Text 21"/>
          <p:cNvSpPr/>
          <p:nvPr/>
        </p:nvSpPr>
        <p:spPr>
          <a:xfrm>
            <a:off x="5276088" y="3877056"/>
            <a:ext cx="16002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1900" b="1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Modelo</a:t>
            </a:r>
            <a:endParaRPr lang="en-US" sz="1900"/>
          </a:p>
        </p:txBody>
      </p:sp>
      <p:sp>
        <p:nvSpPr>
          <p:cNvPr id="25" name="Text 22"/>
          <p:cNvSpPr/>
          <p:nvPr/>
        </p:nvSpPr>
        <p:spPr>
          <a:xfrm>
            <a:off x="5276088" y="4261104"/>
            <a:ext cx="1572768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1420">
                <a:solidFill>
                  <a:srgbClr val="B8D2D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Entrenamiento con datos reales</a:t>
            </a:r>
            <a:endParaRPr lang="en-US" sz="1420"/>
          </a:p>
        </p:txBody>
      </p:sp>
      <p:sp>
        <p:nvSpPr>
          <p:cNvPr id="26" name="Shape 23"/>
          <p:cNvSpPr/>
          <p:nvPr/>
        </p:nvSpPr>
        <p:spPr>
          <a:xfrm>
            <a:off x="7004304" y="4297680"/>
            <a:ext cx="310896" cy="0"/>
          </a:xfrm>
          <a:prstGeom prst="line">
            <a:avLst/>
          </a:prstGeom>
          <a:noFill/>
          <a:ln w="12700">
            <a:solidFill>
              <a:srgbClr val="2ED6D3">
                <a:alpha val="75000"/>
              </a:srgbClr>
            </a:solidFill>
            <a:prstDash val="solid"/>
            <a:headEnd type="none"/>
            <a:tailEnd type="triangle"/>
          </a:ln>
        </p:spPr>
        <p:txBody>
          <a:bodyPr/>
          <a:lstStyle/>
          <a:p>
            <a:endParaRPr lang="es-ES"/>
          </a:p>
        </p:txBody>
      </p:sp>
      <p:sp>
        <p:nvSpPr>
          <p:cNvPr id="27" name="Text 24"/>
          <p:cNvSpPr/>
          <p:nvPr/>
        </p:nvSpPr>
        <p:spPr>
          <a:xfrm>
            <a:off x="7406640" y="3163824"/>
            <a:ext cx="3840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2000" b="1">
                <a:solidFill>
                  <a:srgbClr val="7EF0E8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4</a:t>
            </a:r>
            <a:endParaRPr lang="en-US" sz="2000"/>
          </a:p>
        </p:txBody>
      </p:sp>
      <p:sp>
        <p:nvSpPr>
          <p:cNvPr id="28" name="Shape 25"/>
          <p:cNvSpPr/>
          <p:nvPr/>
        </p:nvSpPr>
        <p:spPr>
          <a:xfrm>
            <a:off x="7571232" y="3639312"/>
            <a:ext cx="0" cy="384048"/>
          </a:xfrm>
          <a:prstGeom prst="line">
            <a:avLst/>
          </a:prstGeom>
          <a:noFill/>
          <a:ln w="12700">
            <a:solidFill>
              <a:srgbClr val="2ED6D3">
                <a:alpha val="90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29" name="Shape 26"/>
          <p:cNvSpPr/>
          <p:nvPr/>
        </p:nvSpPr>
        <p:spPr>
          <a:xfrm>
            <a:off x="7406640" y="3730752"/>
            <a:ext cx="1865376" cy="1143000"/>
          </a:xfrm>
          <a:prstGeom prst="roundRect">
            <a:avLst>
              <a:gd name="adj" fmla="val 6400"/>
            </a:avLst>
          </a:prstGeom>
          <a:solidFill>
            <a:srgbClr val="082331">
              <a:alpha val="92000"/>
            </a:srgbClr>
          </a:solidFill>
          <a:ln w="8890">
            <a:solidFill>
              <a:srgbClr val="2ED6D3">
                <a:alpha val="28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30" name="Text 27"/>
          <p:cNvSpPr/>
          <p:nvPr/>
        </p:nvSpPr>
        <p:spPr>
          <a:xfrm>
            <a:off x="7543800" y="3877056"/>
            <a:ext cx="16002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1900" b="1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Validación</a:t>
            </a:r>
            <a:endParaRPr lang="en-US" sz="1900"/>
          </a:p>
        </p:txBody>
      </p:sp>
      <p:sp>
        <p:nvSpPr>
          <p:cNvPr id="31" name="Text 28"/>
          <p:cNvSpPr/>
          <p:nvPr/>
        </p:nvSpPr>
        <p:spPr>
          <a:xfrm>
            <a:off x="7543800" y="4261104"/>
            <a:ext cx="1572768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1420">
                <a:solidFill>
                  <a:srgbClr val="B8D2D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Comparación con producción real</a:t>
            </a:r>
            <a:endParaRPr lang="en-US" sz="1420"/>
          </a:p>
        </p:txBody>
      </p:sp>
      <p:sp>
        <p:nvSpPr>
          <p:cNvPr id="32" name="Shape 29"/>
          <p:cNvSpPr/>
          <p:nvPr/>
        </p:nvSpPr>
        <p:spPr>
          <a:xfrm>
            <a:off x="9272016" y="4297680"/>
            <a:ext cx="310896" cy="0"/>
          </a:xfrm>
          <a:prstGeom prst="line">
            <a:avLst/>
          </a:prstGeom>
          <a:noFill/>
          <a:ln w="12700">
            <a:solidFill>
              <a:srgbClr val="2ED6D3">
                <a:alpha val="75000"/>
              </a:srgbClr>
            </a:solidFill>
            <a:prstDash val="solid"/>
            <a:headEnd type="none"/>
            <a:tailEnd type="triangle"/>
          </a:ln>
        </p:spPr>
        <p:txBody>
          <a:bodyPr/>
          <a:lstStyle/>
          <a:p>
            <a:endParaRPr lang="es-ES"/>
          </a:p>
        </p:txBody>
      </p:sp>
      <p:sp>
        <p:nvSpPr>
          <p:cNvPr id="33" name="Text 30"/>
          <p:cNvSpPr/>
          <p:nvPr/>
        </p:nvSpPr>
        <p:spPr>
          <a:xfrm>
            <a:off x="9674352" y="3163824"/>
            <a:ext cx="3840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2000" b="1">
                <a:solidFill>
                  <a:srgbClr val="7EF0E8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5</a:t>
            </a:r>
            <a:endParaRPr lang="en-US" sz="2000"/>
          </a:p>
        </p:txBody>
      </p:sp>
      <p:sp>
        <p:nvSpPr>
          <p:cNvPr id="34" name="Shape 31"/>
          <p:cNvSpPr/>
          <p:nvPr/>
        </p:nvSpPr>
        <p:spPr>
          <a:xfrm>
            <a:off x="9838944" y="3639312"/>
            <a:ext cx="0" cy="384048"/>
          </a:xfrm>
          <a:prstGeom prst="line">
            <a:avLst/>
          </a:prstGeom>
          <a:noFill/>
          <a:ln w="12700">
            <a:solidFill>
              <a:srgbClr val="2ED6D3">
                <a:alpha val="90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35" name="Shape 32"/>
          <p:cNvSpPr/>
          <p:nvPr/>
        </p:nvSpPr>
        <p:spPr>
          <a:xfrm>
            <a:off x="9674352" y="3730752"/>
            <a:ext cx="1865376" cy="1143000"/>
          </a:xfrm>
          <a:prstGeom prst="roundRect">
            <a:avLst>
              <a:gd name="adj" fmla="val 6400"/>
            </a:avLst>
          </a:prstGeom>
          <a:solidFill>
            <a:srgbClr val="082331">
              <a:alpha val="92000"/>
            </a:srgbClr>
          </a:solidFill>
          <a:ln w="8890">
            <a:solidFill>
              <a:srgbClr val="2ED6D3">
                <a:alpha val="28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36" name="Text 33"/>
          <p:cNvSpPr/>
          <p:nvPr/>
        </p:nvSpPr>
        <p:spPr>
          <a:xfrm>
            <a:off x="9811512" y="3877056"/>
            <a:ext cx="16002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1900" b="1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Decisión</a:t>
            </a:r>
            <a:endParaRPr lang="en-US" sz="1900"/>
          </a:p>
        </p:txBody>
      </p:sp>
      <p:sp>
        <p:nvSpPr>
          <p:cNvPr id="37" name="Text 34"/>
          <p:cNvSpPr/>
          <p:nvPr/>
        </p:nvSpPr>
        <p:spPr>
          <a:xfrm>
            <a:off x="9811512" y="4261104"/>
            <a:ext cx="1572768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1420">
                <a:solidFill>
                  <a:srgbClr val="B8D2D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Recomendaciones operativas</a:t>
            </a:r>
            <a:endParaRPr lang="en-US" sz="1420"/>
          </a:p>
        </p:txBody>
      </p:sp>
      <p:sp>
        <p:nvSpPr>
          <p:cNvPr id="38" name="Text 35"/>
          <p:cNvSpPr/>
          <p:nvPr/>
        </p:nvSpPr>
        <p:spPr>
          <a:xfrm>
            <a:off x="649224" y="5596128"/>
            <a:ext cx="850392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>
              <a:buNone/>
            </a:pPr>
            <a:r>
              <a:rPr lang="en-US" sz="1600" b="1">
                <a:solidFill>
                  <a:srgbClr val="F4FBF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La clave es cerrar el ciclo: dato real de campo → modelo → recomendación → nueva validación.</a:t>
            </a:r>
            <a:endParaRPr lang="en-US" sz="1600"/>
          </a:p>
        </p:txBody>
      </p:sp>
      <p:sp>
        <p:nvSpPr>
          <p:cNvPr id="39" name="Rectangle 12">
            <a:extLst>
              <a:ext uri="{FF2B5EF4-FFF2-40B4-BE49-F238E27FC236}">
                <a16:creationId xmlns:a16="http://schemas.microsoft.com/office/drawing/2014/main" id="{48747717-0630-3AF4-2322-ABEA16CBF684}"/>
              </a:ext>
            </a:extLst>
          </p:cNvPr>
          <p:cNvSpPr/>
          <p:nvPr/>
        </p:nvSpPr>
        <p:spPr>
          <a:xfrm>
            <a:off x="600399" y="6451177"/>
            <a:ext cx="9326880" cy="18288"/>
          </a:xfrm>
          <a:prstGeom prst="rect">
            <a:avLst/>
          </a:prstGeom>
          <a:solidFill>
            <a:srgbClr val="54DB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1" name="TextBox 30">
            <a:extLst>
              <a:ext uri="{FF2B5EF4-FFF2-40B4-BE49-F238E27FC236}">
                <a16:creationId xmlns:a16="http://schemas.microsoft.com/office/drawing/2014/main" id="{72CEB651-059D-153D-FF2E-2878D0A34641}"/>
              </a:ext>
            </a:extLst>
          </p:cNvPr>
          <p:cNvSpPr txBox="1"/>
          <p:nvPr/>
        </p:nvSpPr>
        <p:spPr>
          <a:xfrm>
            <a:off x="524645" y="6506732"/>
            <a:ext cx="2286000" cy="2308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lang="es-ES" sz="900" b="0">
                <a:solidFill>
                  <a:srgbClr val="C6D6DF"/>
                </a:solidFill>
                <a:latin typeface="Aptos"/>
              </a:rPr>
              <a:t>Bodegas Muga</a:t>
            </a:r>
            <a:endParaRPr sz="900" b="0">
              <a:solidFill>
                <a:srgbClr val="C6D6DF"/>
              </a:solidFill>
              <a:latin typeface="Aptos"/>
            </a:endParaRPr>
          </a:p>
        </p:txBody>
      </p:sp>
      <p:pic>
        <p:nvPicPr>
          <p:cNvPr id="6" name="Picture 6" descr="Bodegas Muga - Vinos y Viñedos de Haro, La Rioja">
            <a:extLst>
              <a:ext uri="{FF2B5EF4-FFF2-40B4-BE49-F238E27FC236}">
                <a16:creationId xmlns:a16="http://schemas.microsoft.com/office/drawing/2014/main" id="{AA316DF3-5C38-E3F3-5F44-FBBE5B97D7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853" y="242437"/>
            <a:ext cx="1337908" cy="406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screen_dark_high_tech_sci_fi_agricultural_batch_3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-1" y="0"/>
            <a:ext cx="12191695" cy="6858000"/>
          </a:xfrm>
          <a:prstGeom prst="rect">
            <a:avLst/>
          </a:prstGeom>
          <a:solidFill>
            <a:srgbClr val="04141E">
              <a:alpha val="60000"/>
            </a:srgbClr>
          </a:solidFill>
          <a:ln w="12700">
            <a:solidFill>
              <a:srgbClr val="04141E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4" name="Text 1"/>
          <p:cNvSpPr/>
          <p:nvPr/>
        </p:nvSpPr>
        <p:spPr>
          <a:xfrm>
            <a:off x="585216" y="393192"/>
            <a:ext cx="7498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250" b="1">
                <a:solidFill>
                  <a:srgbClr val="7EF0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INTELIGENCIA ARTIFICIAL</a:t>
            </a:r>
            <a:endParaRPr lang="en-US" sz="1250"/>
          </a:p>
        </p:txBody>
      </p:sp>
      <p:sp>
        <p:nvSpPr>
          <p:cNvPr id="5" name="Shape 2"/>
          <p:cNvSpPr/>
          <p:nvPr/>
        </p:nvSpPr>
        <p:spPr>
          <a:xfrm>
            <a:off x="585216" y="768096"/>
            <a:ext cx="1965960" cy="0"/>
          </a:xfrm>
          <a:prstGeom prst="line">
            <a:avLst/>
          </a:prstGeom>
          <a:noFill/>
          <a:ln w="12700">
            <a:solidFill>
              <a:srgbClr val="2ED6D3">
                <a:alpha val="90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7" name="Text 4"/>
          <p:cNvSpPr/>
          <p:nvPr/>
        </p:nvSpPr>
        <p:spPr>
          <a:xfrm>
            <a:off x="585216" y="822960"/>
            <a:ext cx="7406640" cy="10515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3800" b="1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La IA aprende qué variables explican la producción</a:t>
            </a:r>
            <a:endParaRPr lang="en-US" sz="3800"/>
          </a:p>
        </p:txBody>
      </p:sp>
      <p:sp>
        <p:nvSpPr>
          <p:cNvPr id="8" name="Text 5"/>
          <p:cNvSpPr/>
          <p:nvPr/>
        </p:nvSpPr>
        <p:spPr>
          <a:xfrm>
            <a:off x="612648" y="1938528"/>
            <a:ext cx="6903720" cy="7132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rgbClr val="F4FBF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El sistema identifica patrones que conectan clima, vigor, marras, sanidad y manejo con el potencial productivo final.</a:t>
            </a:r>
            <a:endParaRPr lang="en-US" sz="2000"/>
          </a:p>
        </p:txBody>
      </p:sp>
      <p:sp>
        <p:nvSpPr>
          <p:cNvPr id="9" name="Shape 6"/>
          <p:cNvSpPr/>
          <p:nvPr/>
        </p:nvSpPr>
        <p:spPr>
          <a:xfrm>
            <a:off x="713232" y="3154680"/>
            <a:ext cx="3154680" cy="1444752"/>
          </a:xfrm>
          <a:prstGeom prst="roundRect">
            <a:avLst>
              <a:gd name="adj" fmla="val 5063"/>
            </a:avLst>
          </a:prstGeom>
          <a:solidFill>
            <a:srgbClr val="082331">
              <a:alpha val="91000"/>
            </a:srgbClr>
          </a:solidFill>
          <a:ln w="8890">
            <a:solidFill>
              <a:srgbClr val="2ED6D3">
                <a:alpha val="30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0" name="Text 7"/>
          <p:cNvSpPr/>
          <p:nvPr/>
        </p:nvSpPr>
        <p:spPr>
          <a:xfrm>
            <a:off x="914400" y="3401568"/>
            <a:ext cx="24688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US" sz="2200" b="1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Entradas</a:t>
            </a:r>
            <a:endParaRPr lang="en-US" sz="2200"/>
          </a:p>
        </p:txBody>
      </p:sp>
      <p:sp>
        <p:nvSpPr>
          <p:cNvPr id="11" name="Text 8"/>
          <p:cNvSpPr/>
          <p:nvPr/>
        </p:nvSpPr>
        <p:spPr>
          <a:xfrm>
            <a:off x="914400" y="3822192"/>
            <a:ext cx="248716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470">
                <a:solidFill>
                  <a:srgbClr val="B8D2D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marras · vigor · lluvia efectiva · mildiu · variedad · manejo</a:t>
            </a:r>
            <a:endParaRPr lang="en-US" sz="1470"/>
          </a:p>
        </p:txBody>
      </p:sp>
      <p:sp>
        <p:nvSpPr>
          <p:cNvPr id="12" name="Shape 9"/>
          <p:cNvSpPr/>
          <p:nvPr/>
        </p:nvSpPr>
        <p:spPr>
          <a:xfrm>
            <a:off x="3986784" y="3877056"/>
            <a:ext cx="1097280" cy="0"/>
          </a:xfrm>
          <a:prstGeom prst="line">
            <a:avLst/>
          </a:prstGeom>
          <a:noFill/>
          <a:ln w="17780">
            <a:solidFill>
              <a:srgbClr val="2ED6D3">
                <a:alpha val="84000"/>
              </a:srgbClr>
            </a:solidFill>
            <a:prstDash val="solid"/>
            <a:tailEnd type="triangle"/>
          </a:ln>
        </p:spPr>
        <p:txBody>
          <a:bodyPr/>
          <a:lstStyle/>
          <a:p>
            <a:endParaRPr lang="es-ES"/>
          </a:p>
        </p:txBody>
      </p:sp>
      <p:sp>
        <p:nvSpPr>
          <p:cNvPr id="13" name="Text 10"/>
          <p:cNvSpPr/>
          <p:nvPr/>
        </p:nvSpPr>
        <p:spPr>
          <a:xfrm>
            <a:off x="5230368" y="3063240"/>
            <a:ext cx="173736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5400" b="1">
                <a:solidFill>
                  <a:srgbClr val="7EF0E8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IA</a:t>
            </a:r>
            <a:endParaRPr lang="en-US" sz="5400"/>
          </a:p>
        </p:txBody>
      </p:sp>
      <p:sp>
        <p:nvSpPr>
          <p:cNvPr id="14" name="Text 11"/>
          <p:cNvSpPr/>
          <p:nvPr/>
        </p:nvSpPr>
        <p:spPr>
          <a:xfrm>
            <a:off x="5047488" y="3986784"/>
            <a:ext cx="20574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450" b="1">
                <a:solidFill>
                  <a:srgbClr val="F4FBF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modelo predictivo</a:t>
            </a:r>
            <a:endParaRPr lang="en-US" sz="1450"/>
          </a:p>
        </p:txBody>
      </p:sp>
      <p:sp>
        <p:nvSpPr>
          <p:cNvPr id="15" name="Shape 12"/>
          <p:cNvSpPr/>
          <p:nvPr/>
        </p:nvSpPr>
        <p:spPr>
          <a:xfrm>
            <a:off x="7223760" y="3877056"/>
            <a:ext cx="1097280" cy="0"/>
          </a:xfrm>
          <a:prstGeom prst="line">
            <a:avLst/>
          </a:prstGeom>
          <a:noFill/>
          <a:ln w="17780">
            <a:solidFill>
              <a:srgbClr val="2ED6D3">
                <a:alpha val="84000"/>
              </a:srgbClr>
            </a:solidFill>
            <a:prstDash val="solid"/>
            <a:tailEnd type="triangle"/>
          </a:ln>
        </p:spPr>
        <p:txBody>
          <a:bodyPr/>
          <a:lstStyle/>
          <a:p>
            <a:endParaRPr lang="es-ES"/>
          </a:p>
        </p:txBody>
      </p:sp>
      <p:sp>
        <p:nvSpPr>
          <p:cNvPr id="16" name="Shape 13"/>
          <p:cNvSpPr/>
          <p:nvPr/>
        </p:nvSpPr>
        <p:spPr>
          <a:xfrm>
            <a:off x="8458200" y="3154680"/>
            <a:ext cx="2926080" cy="1444752"/>
          </a:xfrm>
          <a:prstGeom prst="roundRect">
            <a:avLst>
              <a:gd name="adj" fmla="val 5063"/>
            </a:avLst>
          </a:prstGeom>
          <a:solidFill>
            <a:srgbClr val="082331">
              <a:alpha val="91000"/>
            </a:srgbClr>
          </a:solidFill>
          <a:ln w="8890">
            <a:solidFill>
              <a:srgbClr val="2ED6D3">
                <a:alpha val="30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7" name="Text 14"/>
          <p:cNvSpPr/>
          <p:nvPr/>
        </p:nvSpPr>
        <p:spPr>
          <a:xfrm>
            <a:off x="8668512" y="3401568"/>
            <a:ext cx="22860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US" sz="2200" b="1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Salidas</a:t>
            </a:r>
            <a:endParaRPr lang="en-US" sz="2200"/>
          </a:p>
        </p:txBody>
      </p:sp>
      <p:sp>
        <p:nvSpPr>
          <p:cNvPr id="18" name="Text 15"/>
          <p:cNvSpPr/>
          <p:nvPr/>
        </p:nvSpPr>
        <p:spPr>
          <a:xfrm>
            <a:off x="8668512" y="3822192"/>
            <a:ext cx="22402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470">
                <a:solidFill>
                  <a:srgbClr val="B8D2D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potencial productivo · vendimia · prioridades</a:t>
            </a:r>
            <a:endParaRPr lang="en-US" sz="1470"/>
          </a:p>
        </p:txBody>
      </p:sp>
      <p:sp>
        <p:nvSpPr>
          <p:cNvPr id="19" name="Text 16"/>
          <p:cNvSpPr/>
          <p:nvPr/>
        </p:nvSpPr>
        <p:spPr>
          <a:xfrm>
            <a:off x="713232" y="5559552"/>
            <a:ext cx="886968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85000" lnSpcReduction="20000"/>
          </a:bodyPr>
          <a:lstStyle/>
          <a:p>
            <a:pPr marL="0" indent="0">
              <a:buNone/>
            </a:pPr>
            <a:r>
              <a:rPr lang="en-US" sz="1800" b="1">
                <a:solidFill>
                  <a:srgbClr val="7EF0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Punto importante: el modelo no es una “caja negra” aislada; se valida con datos reales de campo y conocimiento agronómico.</a:t>
            </a:r>
            <a:endParaRPr lang="en-US" sz="1800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78DA1052-578E-4909-B505-B48310966AD3}"/>
              </a:ext>
            </a:extLst>
          </p:cNvPr>
          <p:cNvSpPr/>
          <p:nvPr/>
        </p:nvSpPr>
        <p:spPr>
          <a:xfrm>
            <a:off x="600399" y="6451177"/>
            <a:ext cx="9326880" cy="18288"/>
          </a:xfrm>
          <a:prstGeom prst="rect">
            <a:avLst/>
          </a:prstGeom>
          <a:solidFill>
            <a:srgbClr val="54DB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" name="TextBox 30">
            <a:extLst>
              <a:ext uri="{FF2B5EF4-FFF2-40B4-BE49-F238E27FC236}">
                <a16:creationId xmlns:a16="http://schemas.microsoft.com/office/drawing/2014/main" id="{778AAE44-1978-FBFF-F385-BDB6989B5674}"/>
              </a:ext>
            </a:extLst>
          </p:cNvPr>
          <p:cNvSpPr txBox="1"/>
          <p:nvPr/>
        </p:nvSpPr>
        <p:spPr>
          <a:xfrm>
            <a:off x="524645" y="6506732"/>
            <a:ext cx="2286000" cy="2308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lang="es-ES" sz="900" b="0">
                <a:solidFill>
                  <a:srgbClr val="C6D6DF"/>
                </a:solidFill>
                <a:latin typeface="Aptos"/>
              </a:rPr>
              <a:t>Bodegas Muga</a:t>
            </a:r>
            <a:endParaRPr sz="900" b="0">
              <a:solidFill>
                <a:srgbClr val="C6D6DF"/>
              </a:solidFill>
              <a:latin typeface="Aptos"/>
            </a:endParaRPr>
          </a:p>
        </p:txBody>
      </p:sp>
      <p:pic>
        <p:nvPicPr>
          <p:cNvPr id="6" name="Picture 6" descr="Bodegas Muga - Vinos y Viñedos de Haro, La Rioja">
            <a:extLst>
              <a:ext uri="{FF2B5EF4-FFF2-40B4-BE49-F238E27FC236}">
                <a16:creationId xmlns:a16="http://schemas.microsoft.com/office/drawing/2014/main" id="{4C627F6E-71E9-BDDE-6906-7D8F3AA9C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853" y="242437"/>
            <a:ext cx="1337908" cy="406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_cinematic_landscape_scene_at_sunrise_sunse_batch_5.png"/>
          <p:cNvPicPr>
            <a:picLocks noChangeAspect="1"/>
          </p:cNvPicPr>
          <p:nvPr/>
        </p:nvPicPr>
        <p:blipFill>
          <a:blip r:embed="rId3"/>
          <a:srcRect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4141E">
              <a:alpha val="54000"/>
            </a:srgbClr>
          </a:solidFill>
          <a:ln w="12700">
            <a:solidFill>
              <a:srgbClr val="04141E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4" name="Text 1"/>
          <p:cNvSpPr/>
          <p:nvPr/>
        </p:nvSpPr>
        <p:spPr>
          <a:xfrm>
            <a:off x="585216" y="393192"/>
            <a:ext cx="7498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250" b="1">
                <a:solidFill>
                  <a:srgbClr val="7EF0E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RESULTADOS Y CONCLUSIONES</a:t>
            </a:r>
            <a:endParaRPr lang="en-US" sz="1250"/>
          </a:p>
        </p:txBody>
      </p:sp>
      <p:sp>
        <p:nvSpPr>
          <p:cNvPr id="5" name="Shape 2"/>
          <p:cNvSpPr/>
          <p:nvPr/>
        </p:nvSpPr>
        <p:spPr>
          <a:xfrm>
            <a:off x="585216" y="768096"/>
            <a:ext cx="1965960" cy="0"/>
          </a:xfrm>
          <a:prstGeom prst="line">
            <a:avLst/>
          </a:prstGeom>
          <a:noFill/>
          <a:ln w="12700">
            <a:solidFill>
              <a:srgbClr val="2ED6D3">
                <a:alpha val="90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7" name="Text 4"/>
          <p:cNvSpPr/>
          <p:nvPr/>
        </p:nvSpPr>
        <p:spPr>
          <a:xfrm>
            <a:off x="585216" y="841248"/>
            <a:ext cx="8412480" cy="10972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3700" b="1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Una base sólida para gestionar el viñedo de forma predictiva</a:t>
            </a:r>
            <a:endParaRPr lang="en-US" sz="3700"/>
          </a:p>
        </p:txBody>
      </p:sp>
      <p:sp>
        <p:nvSpPr>
          <p:cNvPr id="8" name="Text 5"/>
          <p:cNvSpPr/>
          <p:nvPr/>
        </p:nvSpPr>
        <p:spPr>
          <a:xfrm>
            <a:off x="713232" y="2240280"/>
            <a:ext cx="201168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4800" b="1">
                <a:solidFill>
                  <a:srgbClr val="9EDB83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87%</a:t>
            </a:r>
            <a:endParaRPr lang="en-US" sz="4800"/>
          </a:p>
        </p:txBody>
      </p:sp>
      <p:sp>
        <p:nvSpPr>
          <p:cNvPr id="9" name="Text 6"/>
          <p:cNvSpPr/>
          <p:nvPr/>
        </p:nvSpPr>
        <p:spPr>
          <a:xfrm>
            <a:off x="713232" y="2990088"/>
            <a:ext cx="26060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750" b="1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Potencial productivo</a:t>
            </a:r>
            <a:endParaRPr lang="en-US" sz="1750"/>
          </a:p>
        </p:txBody>
      </p:sp>
      <p:sp>
        <p:nvSpPr>
          <p:cNvPr id="10" name="Text 7"/>
          <p:cNvSpPr/>
          <p:nvPr/>
        </p:nvSpPr>
        <p:spPr>
          <a:xfrm>
            <a:off x="713232" y="3355848"/>
            <a:ext cx="27432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150">
                <a:solidFill>
                  <a:srgbClr val="B8D2D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Validación &gt;400 datos</a:t>
            </a:r>
            <a:endParaRPr lang="en-US" sz="1150"/>
          </a:p>
        </p:txBody>
      </p:sp>
      <p:sp>
        <p:nvSpPr>
          <p:cNvPr id="11" name="Text 8"/>
          <p:cNvSpPr/>
          <p:nvPr/>
        </p:nvSpPr>
        <p:spPr>
          <a:xfrm>
            <a:off x="3794760" y="2240280"/>
            <a:ext cx="201168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4800" b="1">
                <a:solidFill>
                  <a:srgbClr val="7EF0E8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86%</a:t>
            </a:r>
            <a:endParaRPr lang="en-US" sz="4800"/>
          </a:p>
        </p:txBody>
      </p:sp>
      <p:sp>
        <p:nvSpPr>
          <p:cNvPr id="12" name="Text 9"/>
          <p:cNvSpPr/>
          <p:nvPr/>
        </p:nvSpPr>
        <p:spPr>
          <a:xfrm>
            <a:off x="3794760" y="2990088"/>
            <a:ext cx="26060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750" b="1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Estimación de vendimia</a:t>
            </a:r>
            <a:endParaRPr lang="en-US" sz="1750"/>
          </a:p>
        </p:txBody>
      </p:sp>
      <p:sp>
        <p:nvSpPr>
          <p:cNvPr id="13" name="Text 10"/>
          <p:cNvSpPr/>
          <p:nvPr/>
        </p:nvSpPr>
        <p:spPr>
          <a:xfrm>
            <a:off x="3794760" y="3355848"/>
            <a:ext cx="27432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150">
                <a:solidFill>
                  <a:srgbClr val="B8D2D8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Validación &gt;500 datos</a:t>
            </a:r>
            <a:endParaRPr lang="en-US" sz="1150"/>
          </a:p>
        </p:txBody>
      </p:sp>
      <p:sp>
        <p:nvSpPr>
          <p:cNvPr id="14" name="Shape 11"/>
          <p:cNvSpPr/>
          <p:nvPr/>
        </p:nvSpPr>
        <p:spPr>
          <a:xfrm>
            <a:off x="7223760" y="2121408"/>
            <a:ext cx="3840480" cy="2176272"/>
          </a:xfrm>
          <a:prstGeom prst="roundRect">
            <a:avLst>
              <a:gd name="adj" fmla="val 3361"/>
            </a:avLst>
          </a:prstGeom>
          <a:solidFill>
            <a:srgbClr val="082331">
              <a:alpha val="90000"/>
            </a:srgbClr>
          </a:solidFill>
          <a:ln w="8890">
            <a:solidFill>
              <a:srgbClr val="2ED6D3">
                <a:alpha val="25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5" name="Text 12"/>
          <p:cNvSpPr/>
          <p:nvPr/>
        </p:nvSpPr>
        <p:spPr>
          <a:xfrm>
            <a:off x="7479792" y="2395728"/>
            <a:ext cx="31546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Conclusiones</a:t>
            </a:r>
            <a:endParaRPr lang="en-US" sz="2400"/>
          </a:p>
        </p:txBody>
      </p:sp>
      <p:sp>
        <p:nvSpPr>
          <p:cNvPr id="16" name="Text 13"/>
          <p:cNvSpPr/>
          <p:nvPr/>
        </p:nvSpPr>
        <p:spPr>
          <a:xfrm>
            <a:off x="7479792" y="2852928"/>
            <a:ext cx="3154680" cy="9601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85000" lnSpcReduction="20000"/>
          </a:bodyPr>
          <a:lstStyle/>
          <a:p>
            <a:pPr marL="0" indent="0">
              <a:buNone/>
            </a:pPr>
            <a:r>
              <a:rPr lang="en-US" sz="1500">
                <a:solidFill>
                  <a:srgbClr val="F4FBF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Modelo robusto incluso en una campaña condicionada por mildiu.</a:t>
            </a:r>
            <a:endParaRPr lang="en-US" sz="1500"/>
          </a:p>
          <a:p>
            <a:pPr marL="0" indent="0">
              <a:buNone/>
            </a:pPr>
            <a:r>
              <a:rPr lang="en-US" sz="1500">
                <a:solidFill>
                  <a:srgbClr val="F4FBF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Buen comportamiento por zonas y municipios.</a:t>
            </a:r>
            <a:endParaRPr lang="en-US" sz="1500"/>
          </a:p>
          <a:p>
            <a:pPr marL="0" indent="0">
              <a:buNone/>
            </a:pPr>
            <a:r>
              <a:rPr lang="en-US" sz="1500">
                <a:solidFill>
                  <a:srgbClr val="F4FBF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Necesidad de reforzar datos en variedades blancas.</a:t>
            </a:r>
            <a:endParaRPr lang="en-US" sz="1500"/>
          </a:p>
        </p:txBody>
      </p:sp>
      <p:sp>
        <p:nvSpPr>
          <p:cNvPr id="17" name="Shape 14"/>
          <p:cNvSpPr/>
          <p:nvPr/>
        </p:nvSpPr>
        <p:spPr>
          <a:xfrm>
            <a:off x="731520" y="4919472"/>
            <a:ext cx="7315200" cy="0"/>
          </a:xfrm>
          <a:prstGeom prst="line">
            <a:avLst/>
          </a:prstGeom>
          <a:noFill/>
          <a:ln w="12700">
            <a:solidFill>
              <a:srgbClr val="2ED6D3">
                <a:alpha val="82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8" name="Text 15"/>
          <p:cNvSpPr/>
          <p:nvPr/>
        </p:nvSpPr>
        <p:spPr>
          <a:xfrm>
            <a:off x="731520" y="5193792"/>
            <a:ext cx="228600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2300" b="1">
                <a:solidFill>
                  <a:srgbClr val="7EF0E8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Siguiente paso</a:t>
            </a:r>
            <a:endParaRPr lang="en-US" sz="2300"/>
          </a:p>
        </p:txBody>
      </p:sp>
      <p:sp>
        <p:nvSpPr>
          <p:cNvPr id="19" name="Text 16"/>
          <p:cNvSpPr/>
          <p:nvPr/>
        </p:nvSpPr>
        <p:spPr>
          <a:xfrm>
            <a:off x="3017520" y="5047488"/>
            <a:ext cx="5462246" cy="60350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730">
                <a:solidFill>
                  <a:srgbClr val="F4FBF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Pasar de la predicción a recomendaciones operativas: dónde aclarar, cuándo revisar y cómo priorizar recursos.</a:t>
            </a:r>
            <a:endParaRPr lang="en-US" sz="1730"/>
          </a:p>
        </p:txBody>
      </p:sp>
      <p:sp>
        <p:nvSpPr>
          <p:cNvPr id="20" name="Text 17"/>
          <p:cNvSpPr/>
          <p:nvPr/>
        </p:nvSpPr>
        <p:spPr>
          <a:xfrm>
            <a:off x="731520" y="5907024"/>
            <a:ext cx="676656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>
              <a:buNone/>
            </a:pPr>
            <a:r>
              <a:rPr lang="en-US" sz="1730" b="1">
                <a:solidFill>
                  <a:srgbClr val="9EDB83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Mensaje final: más datos, mejor criterio y decisiones más tempranas.</a:t>
            </a:r>
            <a:endParaRPr lang="en-US" sz="1730"/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DB30C27F-FD1A-F07D-F68A-B21528B60038}"/>
              </a:ext>
            </a:extLst>
          </p:cNvPr>
          <p:cNvSpPr/>
          <p:nvPr/>
        </p:nvSpPr>
        <p:spPr>
          <a:xfrm>
            <a:off x="600399" y="6451177"/>
            <a:ext cx="9326880" cy="18288"/>
          </a:xfrm>
          <a:prstGeom prst="rect">
            <a:avLst/>
          </a:prstGeom>
          <a:solidFill>
            <a:srgbClr val="54DB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TextBox 30">
            <a:extLst>
              <a:ext uri="{FF2B5EF4-FFF2-40B4-BE49-F238E27FC236}">
                <a16:creationId xmlns:a16="http://schemas.microsoft.com/office/drawing/2014/main" id="{F91FDD3B-D342-565F-9C5E-641B31CC83E4}"/>
              </a:ext>
            </a:extLst>
          </p:cNvPr>
          <p:cNvSpPr txBox="1"/>
          <p:nvPr/>
        </p:nvSpPr>
        <p:spPr>
          <a:xfrm>
            <a:off x="524645" y="6506732"/>
            <a:ext cx="2286000" cy="2308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lang="es-ES" sz="900" b="0">
                <a:solidFill>
                  <a:srgbClr val="C6D6DF"/>
                </a:solidFill>
                <a:latin typeface="Aptos"/>
              </a:rPr>
              <a:t>Bodegas Muga</a:t>
            </a:r>
            <a:endParaRPr sz="900" b="0">
              <a:solidFill>
                <a:srgbClr val="C6D6DF"/>
              </a:solidFill>
              <a:latin typeface="Aptos"/>
            </a:endParaRPr>
          </a:p>
        </p:txBody>
      </p:sp>
      <p:pic>
        <p:nvPicPr>
          <p:cNvPr id="6" name="Picture 6" descr="Bodegas Muga - Vinos y Viñedos de Haro, La Rioja">
            <a:extLst>
              <a:ext uri="{FF2B5EF4-FFF2-40B4-BE49-F238E27FC236}">
                <a16:creationId xmlns:a16="http://schemas.microsoft.com/office/drawing/2014/main" id="{304C5B01-7F6B-A141-E825-58A27912D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853" y="242437"/>
            <a:ext cx="1337908" cy="406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eva_de_vino_con_vista_al_viñed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17" name="Shape 0">
            <a:extLst>
              <a:ext uri="{FF2B5EF4-FFF2-40B4-BE49-F238E27FC236}">
                <a16:creationId xmlns:a16="http://schemas.microsoft.com/office/drawing/2014/main" id="{58E96422-566D-97BA-443D-C07722A666EF}"/>
              </a:ext>
            </a:extLst>
          </p:cNvPr>
          <p:cNvSpPr/>
          <p:nvPr/>
        </p:nvSpPr>
        <p:spPr>
          <a:xfrm>
            <a:off x="-1" y="0"/>
            <a:ext cx="12191695" cy="6858000"/>
          </a:xfrm>
          <a:prstGeom prst="rect">
            <a:avLst/>
          </a:prstGeom>
          <a:solidFill>
            <a:srgbClr val="04141E">
              <a:alpha val="54000"/>
            </a:srgbClr>
          </a:solidFill>
          <a:ln w="12700">
            <a:solidFill>
              <a:srgbClr val="04141E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5" name="TextBox 4"/>
          <p:cNvSpPr txBox="1"/>
          <p:nvPr/>
        </p:nvSpPr>
        <p:spPr>
          <a:xfrm>
            <a:off x="585216" y="384048"/>
            <a:ext cx="3657600" cy="21544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lang="es-ES" sz="1400" b="1">
                <a:solidFill>
                  <a:srgbClr val="54DBD6"/>
                </a:solidFill>
                <a:latin typeface="Aptos"/>
              </a:rPr>
              <a:t>Alma </a:t>
            </a:r>
            <a:r>
              <a:rPr lang="es-ES" sz="1400" b="1" err="1">
                <a:solidFill>
                  <a:srgbClr val="54DBD6"/>
                </a:solidFill>
                <a:latin typeface="Aptos"/>
              </a:rPr>
              <a:t>Carraovejas</a:t>
            </a:r>
            <a:endParaRPr sz="1400" b="1">
              <a:solidFill>
                <a:srgbClr val="54DBD6"/>
              </a:solidFill>
              <a:latin typeface="Apto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5216" y="731520"/>
            <a:ext cx="502920" cy="27432"/>
          </a:xfrm>
          <a:prstGeom prst="rect">
            <a:avLst/>
          </a:prstGeom>
          <a:solidFill>
            <a:srgbClr val="54DB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585211" y="898872"/>
            <a:ext cx="5303520" cy="58477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800" b="1" dirty="0">
                <a:solidFill>
                  <a:srgbClr val="FFFFFF"/>
                </a:solidFill>
                <a:latin typeface="Aptos Display"/>
              </a:rPr>
              <a:t>IA</a:t>
            </a:r>
            <a:r>
              <a:rPr lang="es-ES" sz="3800" b="1" dirty="0">
                <a:solidFill>
                  <a:srgbClr val="FFFFFF"/>
                </a:solidFill>
                <a:latin typeface="Aptos Display"/>
              </a:rPr>
              <a:t> en procesos</a:t>
            </a:r>
            <a:endParaRPr sz="3800" b="1" dirty="0">
              <a:solidFill>
                <a:srgbClr val="FFFFFF"/>
              </a:solidFill>
              <a:latin typeface="Aptos Display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5211" y="1541260"/>
            <a:ext cx="4105655" cy="83099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just"/>
            <a:r>
              <a:rPr sz="1800" b="0" dirty="0">
                <a:solidFill>
                  <a:srgbClr val="FFFFFF"/>
                </a:solidFill>
                <a:latin typeface="Aptos"/>
              </a:rPr>
              <a:t>Del </a:t>
            </a:r>
            <a:r>
              <a:rPr sz="1800" b="0" dirty="0" err="1">
                <a:solidFill>
                  <a:srgbClr val="FFFFFF"/>
                </a:solidFill>
                <a:latin typeface="Aptos"/>
              </a:rPr>
              <a:t>dato</a:t>
            </a:r>
            <a:r>
              <a:rPr sz="1800" b="0" dirty="0">
                <a:solidFill>
                  <a:srgbClr val="FFFFFF"/>
                </a:solidFill>
                <a:latin typeface="Aptos"/>
              </a:rPr>
              <a:t> </a:t>
            </a:r>
            <a:r>
              <a:rPr sz="1800" b="0" dirty="0" err="1">
                <a:solidFill>
                  <a:srgbClr val="FFFFFF"/>
                </a:solidFill>
                <a:latin typeface="Aptos"/>
              </a:rPr>
              <a:t>operativo</a:t>
            </a:r>
            <a:r>
              <a:rPr sz="1800" b="0" dirty="0">
                <a:solidFill>
                  <a:srgbClr val="FFFFFF"/>
                </a:solidFill>
                <a:latin typeface="Aptos"/>
              </a:rPr>
              <a:t> a </a:t>
            </a:r>
            <a:r>
              <a:rPr sz="1800" b="0" dirty="0" err="1">
                <a:solidFill>
                  <a:srgbClr val="FFFFFF"/>
                </a:solidFill>
                <a:latin typeface="Aptos"/>
              </a:rPr>
              <a:t>agentes</a:t>
            </a:r>
            <a:r>
              <a:rPr sz="1800" b="0" dirty="0">
                <a:solidFill>
                  <a:srgbClr val="FFFFFF"/>
                </a:solidFill>
                <a:latin typeface="Aptos"/>
              </a:rPr>
              <a:t> </a:t>
            </a:r>
            <a:r>
              <a:rPr sz="1800" b="0" dirty="0" err="1">
                <a:solidFill>
                  <a:srgbClr val="FFFFFF"/>
                </a:solidFill>
                <a:latin typeface="Aptos"/>
              </a:rPr>
              <a:t>capaces</a:t>
            </a:r>
            <a:r>
              <a:rPr sz="1800" b="0" dirty="0">
                <a:solidFill>
                  <a:srgbClr val="FFFFFF"/>
                </a:solidFill>
                <a:latin typeface="Aptos"/>
              </a:rPr>
              <a:t> de </a:t>
            </a:r>
            <a:r>
              <a:rPr sz="1800" b="0" dirty="0" err="1">
                <a:solidFill>
                  <a:srgbClr val="FFFFFF"/>
                </a:solidFill>
                <a:latin typeface="Aptos"/>
              </a:rPr>
              <a:t>consultar</a:t>
            </a:r>
            <a:r>
              <a:rPr sz="1800" b="0" dirty="0">
                <a:solidFill>
                  <a:srgbClr val="FFFFFF"/>
                </a:solidFill>
                <a:latin typeface="Aptos"/>
              </a:rPr>
              <a:t>, </a:t>
            </a:r>
            <a:r>
              <a:rPr sz="1800" b="0" dirty="0" err="1">
                <a:solidFill>
                  <a:srgbClr val="FFFFFF"/>
                </a:solidFill>
                <a:latin typeface="Aptos"/>
              </a:rPr>
              <a:t>razonar</a:t>
            </a:r>
            <a:r>
              <a:rPr sz="1800" b="0" dirty="0">
                <a:solidFill>
                  <a:srgbClr val="FFFFFF"/>
                </a:solidFill>
                <a:latin typeface="Aptos"/>
              </a:rPr>
              <a:t> y </a:t>
            </a:r>
            <a:r>
              <a:rPr sz="1800" b="0" dirty="0" err="1">
                <a:solidFill>
                  <a:srgbClr val="FFFFFF"/>
                </a:solidFill>
                <a:latin typeface="Aptos"/>
              </a:rPr>
              <a:t>actuar</a:t>
            </a:r>
            <a:r>
              <a:rPr sz="1800" b="0" dirty="0">
                <a:solidFill>
                  <a:srgbClr val="FFFFFF"/>
                </a:solidFill>
                <a:latin typeface="Aptos"/>
              </a:rPr>
              <a:t> </a:t>
            </a:r>
            <a:r>
              <a:rPr sz="1800" b="0" dirty="0" err="1">
                <a:solidFill>
                  <a:srgbClr val="FFFFFF"/>
                </a:solidFill>
                <a:latin typeface="Aptos"/>
              </a:rPr>
              <a:t>sobre</a:t>
            </a:r>
            <a:r>
              <a:rPr sz="1800" b="0" dirty="0">
                <a:solidFill>
                  <a:srgbClr val="FFFFFF"/>
                </a:solidFill>
                <a:latin typeface="Aptos"/>
              </a:rPr>
              <a:t> </a:t>
            </a:r>
            <a:r>
              <a:rPr sz="1800" b="0" dirty="0" err="1">
                <a:solidFill>
                  <a:srgbClr val="FFFFFF"/>
                </a:solidFill>
                <a:latin typeface="Aptos"/>
              </a:rPr>
              <a:t>procesos</a:t>
            </a:r>
            <a:r>
              <a:rPr sz="1800" b="0" dirty="0">
                <a:solidFill>
                  <a:srgbClr val="FFFFFF"/>
                </a:solidFill>
                <a:latin typeface="Aptos"/>
              </a:rPr>
              <a:t> reales.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66923" y="2516882"/>
            <a:ext cx="1252728" cy="310896"/>
          </a:xfrm>
          <a:prstGeom prst="roundRect">
            <a:avLst/>
          </a:prstGeom>
          <a:solidFill>
            <a:srgbClr val="05121C"/>
          </a:solidFill>
          <a:ln>
            <a:solidFill>
              <a:srgbClr val="54DB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557784" y="2586593"/>
            <a:ext cx="1252728" cy="14630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s-ES" sz="950" b="1" dirty="0">
                <a:solidFill>
                  <a:srgbClr val="54DBD6"/>
                </a:solidFill>
                <a:latin typeface="Aptos"/>
              </a:rPr>
              <a:t>LLM Local</a:t>
            </a:r>
            <a:endParaRPr sz="950" b="1" dirty="0">
              <a:solidFill>
                <a:srgbClr val="54DBD6"/>
              </a:solidFill>
              <a:latin typeface="Apto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57784" y="2979157"/>
            <a:ext cx="4376918" cy="981357"/>
          </a:xfrm>
          <a:prstGeom prst="roundRect">
            <a:avLst/>
          </a:prstGeom>
          <a:solidFill>
            <a:srgbClr val="071621"/>
          </a:solidFill>
          <a:ln>
            <a:solidFill>
              <a:srgbClr val="52B2B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754594" y="3039951"/>
            <a:ext cx="3983297" cy="89255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just"/>
            <a:r>
              <a:rPr lang="es-ES" sz="1450" b="0" dirty="0">
                <a:solidFill>
                  <a:srgbClr val="CADAE2"/>
                </a:solidFill>
                <a:latin typeface="Aptos"/>
              </a:rPr>
              <a:t>Nuestro objetivo es llegar a nuestro LLM sobre nuestras BBDD capaz de responder consultas, analizar datos y ejecutar procesos que se puedan automatizar</a:t>
            </a:r>
            <a:endParaRPr sz="1450" b="0" dirty="0">
              <a:solidFill>
                <a:srgbClr val="CADAE2"/>
              </a:solidFill>
              <a:latin typeface="Aptos"/>
            </a:endParaRPr>
          </a:p>
        </p:txBody>
      </p:sp>
      <p:sp>
        <p:nvSpPr>
          <p:cNvPr id="23" name="Shape 8">
            <a:extLst>
              <a:ext uri="{FF2B5EF4-FFF2-40B4-BE49-F238E27FC236}">
                <a16:creationId xmlns:a16="http://schemas.microsoft.com/office/drawing/2014/main" id="{7C4955F3-87B0-B93E-E18D-B672AF25FA55}"/>
              </a:ext>
            </a:extLst>
          </p:cNvPr>
          <p:cNvSpPr/>
          <p:nvPr/>
        </p:nvSpPr>
        <p:spPr>
          <a:xfrm>
            <a:off x="585211" y="4107937"/>
            <a:ext cx="2834640" cy="0"/>
          </a:xfrm>
          <a:prstGeom prst="line">
            <a:avLst/>
          </a:prstGeom>
          <a:noFill/>
          <a:ln w="15240">
            <a:solidFill>
              <a:srgbClr val="2ED6D3">
                <a:alpha val="92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20" name="Rounded Rectangle 8">
            <a:extLst>
              <a:ext uri="{FF2B5EF4-FFF2-40B4-BE49-F238E27FC236}">
                <a16:creationId xmlns:a16="http://schemas.microsoft.com/office/drawing/2014/main" id="{F017989E-5A8F-C1E8-D5B7-29332F8E70A8}"/>
              </a:ext>
            </a:extLst>
          </p:cNvPr>
          <p:cNvSpPr/>
          <p:nvPr/>
        </p:nvSpPr>
        <p:spPr>
          <a:xfrm>
            <a:off x="3681974" y="2520259"/>
            <a:ext cx="1252728" cy="310896"/>
          </a:xfrm>
          <a:prstGeom prst="roundRect">
            <a:avLst/>
          </a:prstGeom>
          <a:solidFill>
            <a:srgbClr val="05121C"/>
          </a:solidFill>
          <a:ln>
            <a:solidFill>
              <a:srgbClr val="54DB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26" name="Imagen 25" descr="Comercialización – La distribución del vino de Alma Carraovejas">
            <a:extLst>
              <a:ext uri="{FF2B5EF4-FFF2-40B4-BE49-F238E27FC236}">
                <a16:creationId xmlns:a16="http://schemas.microsoft.com/office/drawing/2014/main" id="{0AE28E75-5918-FE8C-C07D-3413104146B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566923" y="4403521"/>
            <a:ext cx="2738599" cy="198185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477CF7B-35B3-73F5-D559-D8B9DC3E71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158"/>
          <a:stretch>
            <a:fillRect/>
          </a:stretch>
        </p:blipFill>
        <p:spPr>
          <a:xfrm>
            <a:off x="5250337" y="1665044"/>
            <a:ext cx="6319871" cy="4489701"/>
          </a:xfrm>
          <a:prstGeom prst="rect">
            <a:avLst/>
          </a:prstGeom>
        </p:spPr>
      </p:pic>
      <p:sp>
        <p:nvSpPr>
          <p:cNvPr id="19" name="Rounded Rectangle 8">
            <a:extLst>
              <a:ext uri="{FF2B5EF4-FFF2-40B4-BE49-F238E27FC236}">
                <a16:creationId xmlns:a16="http://schemas.microsoft.com/office/drawing/2014/main" id="{37928D5A-4530-76DD-9F45-A648366F6B96}"/>
              </a:ext>
            </a:extLst>
          </p:cNvPr>
          <p:cNvSpPr/>
          <p:nvPr/>
        </p:nvSpPr>
        <p:spPr>
          <a:xfrm>
            <a:off x="2126147" y="2512310"/>
            <a:ext cx="1252728" cy="310896"/>
          </a:xfrm>
          <a:prstGeom prst="roundRect">
            <a:avLst/>
          </a:prstGeom>
          <a:solidFill>
            <a:srgbClr val="05121C"/>
          </a:solidFill>
          <a:ln>
            <a:solidFill>
              <a:srgbClr val="54DB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3773414" y="2594606"/>
            <a:ext cx="1069848" cy="14630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s-ES" sz="950" b="1" dirty="0">
                <a:solidFill>
                  <a:srgbClr val="54DBD6"/>
                </a:solidFill>
                <a:latin typeface="Aptos"/>
              </a:rPr>
              <a:t>AGENTES</a:t>
            </a:r>
            <a:endParaRPr sz="950" b="1" dirty="0">
              <a:solidFill>
                <a:srgbClr val="54DBD6"/>
              </a:solidFill>
              <a:latin typeface="Apto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76116" y="2586593"/>
            <a:ext cx="1161288" cy="14630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sz="950" b="1" dirty="0">
                <a:solidFill>
                  <a:srgbClr val="54DBD6"/>
                </a:solidFill>
                <a:latin typeface="Aptos"/>
              </a:rPr>
              <a:t>RAG + BBDD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no_y_tecnología_en_armoní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46" name="Shape 0">
            <a:extLst>
              <a:ext uri="{FF2B5EF4-FFF2-40B4-BE49-F238E27FC236}">
                <a16:creationId xmlns:a16="http://schemas.microsoft.com/office/drawing/2014/main" id="{F3F798D8-035F-606D-FC12-68450B612001}"/>
              </a:ext>
            </a:extLst>
          </p:cNvPr>
          <p:cNvSpPr/>
          <p:nvPr/>
        </p:nvSpPr>
        <p:spPr>
          <a:xfrm>
            <a:off x="-35128" y="575676"/>
            <a:ext cx="12191695" cy="6858000"/>
          </a:xfrm>
          <a:prstGeom prst="rect">
            <a:avLst/>
          </a:prstGeom>
          <a:solidFill>
            <a:srgbClr val="04141E">
              <a:alpha val="54000"/>
            </a:srgbClr>
          </a:solidFill>
          <a:ln w="12700">
            <a:solidFill>
              <a:srgbClr val="04141E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s-ES" dirty="0"/>
          </a:p>
        </p:txBody>
      </p:sp>
      <p:sp>
        <p:nvSpPr>
          <p:cNvPr id="5" name="TextBox 4"/>
          <p:cNvSpPr txBox="1"/>
          <p:nvPr/>
        </p:nvSpPr>
        <p:spPr>
          <a:xfrm>
            <a:off x="585216" y="365760"/>
            <a:ext cx="3291840" cy="2286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1">
                <a:solidFill>
                  <a:srgbClr val="54DBD6"/>
                </a:solidFill>
                <a:latin typeface="Aptos"/>
              </a:rPr>
              <a:t>MAPA DE APLICACIONES</a:t>
            </a:r>
          </a:p>
        </p:txBody>
      </p:sp>
      <p:sp>
        <p:nvSpPr>
          <p:cNvPr id="6" name="Rectangle 5"/>
          <p:cNvSpPr/>
          <p:nvPr/>
        </p:nvSpPr>
        <p:spPr>
          <a:xfrm>
            <a:off x="585216" y="713232"/>
            <a:ext cx="502920" cy="27432"/>
          </a:xfrm>
          <a:prstGeom prst="rect">
            <a:avLst/>
          </a:prstGeom>
          <a:solidFill>
            <a:srgbClr val="54DB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585216" y="850392"/>
            <a:ext cx="6217920" cy="58477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es-ES" sz="3800" b="1" dirty="0">
                <a:solidFill>
                  <a:srgbClr val="FFFFFF"/>
                </a:solidFill>
                <a:latin typeface="Aptos Display"/>
              </a:rPr>
              <a:t>IA en procesos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1792" y="1481328"/>
            <a:ext cx="5077206" cy="43088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400" b="0" dirty="0">
                <a:solidFill>
                  <a:srgbClr val="CADAE2"/>
                </a:solidFill>
                <a:latin typeface="Aptos"/>
              </a:rPr>
              <a:t>La </a:t>
            </a:r>
            <a:r>
              <a:rPr sz="1400" b="0" dirty="0" err="1">
                <a:solidFill>
                  <a:srgbClr val="CADAE2"/>
                </a:solidFill>
                <a:latin typeface="Aptos"/>
              </a:rPr>
              <a:t>iniciativa</a:t>
            </a:r>
            <a:r>
              <a:rPr sz="1400" b="0" dirty="0">
                <a:solidFill>
                  <a:srgbClr val="CADAE2"/>
                </a:solidFill>
                <a:latin typeface="Aptos"/>
              </a:rPr>
              <a:t> se </a:t>
            </a:r>
            <a:r>
              <a:rPr sz="1400" b="0" dirty="0" err="1">
                <a:solidFill>
                  <a:srgbClr val="CADAE2"/>
                </a:solidFill>
                <a:latin typeface="Aptos"/>
              </a:rPr>
              <a:t>articula</a:t>
            </a:r>
            <a:r>
              <a:rPr sz="1400" b="0" dirty="0">
                <a:solidFill>
                  <a:srgbClr val="CADAE2"/>
                </a:solidFill>
                <a:latin typeface="Aptos"/>
              </a:rPr>
              <a:t> </a:t>
            </a:r>
            <a:r>
              <a:rPr sz="1400" b="0" dirty="0" err="1">
                <a:solidFill>
                  <a:srgbClr val="CADAE2"/>
                </a:solidFill>
                <a:latin typeface="Aptos"/>
              </a:rPr>
              <a:t>en</a:t>
            </a:r>
            <a:r>
              <a:rPr sz="1400" b="0" dirty="0">
                <a:solidFill>
                  <a:srgbClr val="CADAE2"/>
                </a:solidFill>
                <a:latin typeface="Aptos"/>
              </a:rPr>
              <a:t> </a:t>
            </a:r>
            <a:r>
              <a:rPr sz="1400" b="0" dirty="0" err="1">
                <a:solidFill>
                  <a:srgbClr val="CADAE2"/>
                </a:solidFill>
                <a:latin typeface="Aptos"/>
              </a:rPr>
              <a:t>torno</a:t>
            </a:r>
            <a:r>
              <a:rPr sz="1400" b="0" dirty="0">
                <a:solidFill>
                  <a:srgbClr val="CADAE2"/>
                </a:solidFill>
                <a:latin typeface="Aptos"/>
              </a:rPr>
              <a:t> a </a:t>
            </a:r>
            <a:r>
              <a:rPr sz="1400" b="0" dirty="0" err="1">
                <a:solidFill>
                  <a:srgbClr val="CADAE2"/>
                </a:solidFill>
                <a:latin typeface="Aptos"/>
              </a:rPr>
              <a:t>aplicaciones</a:t>
            </a:r>
            <a:r>
              <a:rPr sz="1400" b="0" dirty="0">
                <a:solidFill>
                  <a:srgbClr val="CADAE2"/>
                </a:solidFill>
                <a:latin typeface="Aptos"/>
              </a:rPr>
              <a:t>, </a:t>
            </a:r>
            <a:r>
              <a:rPr sz="1400" b="0" dirty="0" err="1">
                <a:solidFill>
                  <a:srgbClr val="CADAE2"/>
                </a:solidFill>
                <a:latin typeface="Aptos"/>
              </a:rPr>
              <a:t>datos</a:t>
            </a:r>
            <a:r>
              <a:rPr sz="1400" b="0" dirty="0">
                <a:solidFill>
                  <a:srgbClr val="CADAE2"/>
                </a:solidFill>
                <a:latin typeface="Aptos"/>
              </a:rPr>
              <a:t> </a:t>
            </a:r>
            <a:r>
              <a:rPr sz="1400" b="0" dirty="0" err="1">
                <a:solidFill>
                  <a:srgbClr val="CADAE2"/>
                </a:solidFill>
                <a:latin typeface="Aptos"/>
              </a:rPr>
              <a:t>estructurados</a:t>
            </a:r>
            <a:r>
              <a:rPr sz="1400" b="0" dirty="0">
                <a:solidFill>
                  <a:srgbClr val="CADAE2"/>
                </a:solidFill>
                <a:latin typeface="Aptos"/>
              </a:rPr>
              <a:t>, </a:t>
            </a:r>
            <a:r>
              <a:rPr lang="es-ES" sz="1400" dirty="0" err="1">
                <a:solidFill>
                  <a:srgbClr val="CADAE2"/>
                </a:solidFill>
                <a:latin typeface="Aptos"/>
              </a:rPr>
              <a:t>Copilot</a:t>
            </a:r>
            <a:r>
              <a:rPr sz="1400" b="0" dirty="0">
                <a:solidFill>
                  <a:srgbClr val="CADAE2"/>
                </a:solidFill>
                <a:latin typeface="Aptos"/>
              </a:rPr>
              <a:t>, </a:t>
            </a:r>
            <a:r>
              <a:rPr sz="1400" b="0" dirty="0" err="1">
                <a:solidFill>
                  <a:srgbClr val="CADAE2"/>
                </a:solidFill>
                <a:latin typeface="Aptos"/>
              </a:rPr>
              <a:t>agentes</a:t>
            </a:r>
            <a:r>
              <a:rPr sz="1400" b="0" dirty="0">
                <a:solidFill>
                  <a:srgbClr val="CADAE2"/>
                </a:solidFill>
                <a:latin typeface="Aptos"/>
              </a:rPr>
              <a:t> y </a:t>
            </a:r>
            <a:r>
              <a:rPr sz="1400" b="0" dirty="0" err="1">
                <a:solidFill>
                  <a:srgbClr val="CADAE2"/>
                </a:solidFill>
                <a:latin typeface="Aptos"/>
              </a:rPr>
              <a:t>modelos</a:t>
            </a:r>
            <a:r>
              <a:rPr sz="1400" b="0" dirty="0">
                <a:solidFill>
                  <a:srgbClr val="CADAE2"/>
                </a:solidFill>
                <a:latin typeface="Aptos"/>
              </a:rPr>
              <a:t> </a:t>
            </a:r>
            <a:r>
              <a:rPr lang="es-ES" sz="1400" b="0" dirty="0">
                <a:solidFill>
                  <a:srgbClr val="CADAE2"/>
                </a:solidFill>
                <a:latin typeface="Aptos"/>
              </a:rPr>
              <a:t>de lenguaje en </a:t>
            </a:r>
            <a:r>
              <a:rPr sz="1400" b="0" dirty="0">
                <a:solidFill>
                  <a:srgbClr val="CADAE2"/>
                </a:solidFill>
                <a:latin typeface="Aptos"/>
              </a:rPr>
              <a:t>local.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06440" y="2011680"/>
            <a:ext cx="22860" cy="3474720"/>
          </a:xfrm>
          <a:prstGeom prst="rect">
            <a:avLst/>
          </a:prstGeom>
          <a:solidFill>
            <a:srgbClr val="54DB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ounded Rectangle 10"/>
          <p:cNvSpPr/>
          <p:nvPr/>
        </p:nvSpPr>
        <p:spPr>
          <a:xfrm>
            <a:off x="982980" y="2245995"/>
            <a:ext cx="4069080" cy="749808"/>
          </a:xfrm>
          <a:prstGeom prst="roundRect">
            <a:avLst/>
          </a:prstGeom>
          <a:solidFill>
            <a:srgbClr val="071621"/>
          </a:solidFill>
          <a:ln>
            <a:solidFill>
              <a:srgbClr val="52B2B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1184148" y="2408174"/>
            <a:ext cx="3657600" cy="1923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250" b="1" dirty="0">
                <a:solidFill>
                  <a:srgbClr val="FFFFFF"/>
                </a:solidFill>
                <a:latin typeface="Aptos"/>
              </a:rPr>
              <a:t>APPs CON IA APLICADA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84148" y="2691637"/>
            <a:ext cx="3657600" cy="161583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050" b="0" dirty="0" err="1">
                <a:solidFill>
                  <a:srgbClr val="CADAE2"/>
                </a:solidFill>
                <a:latin typeface="Aptos"/>
              </a:rPr>
              <a:t>Inventario</a:t>
            </a:r>
            <a:r>
              <a:rPr sz="1050" b="0" dirty="0">
                <a:solidFill>
                  <a:srgbClr val="CADAE2"/>
                </a:solidFill>
                <a:latin typeface="Aptos"/>
              </a:rPr>
              <a:t> cava </a:t>
            </a:r>
            <a:r>
              <a:rPr sz="1050" b="0" dirty="0" err="1">
                <a:solidFill>
                  <a:srgbClr val="CADAE2"/>
                </a:solidFill>
                <a:latin typeface="Aptos"/>
              </a:rPr>
              <a:t>restaurante</a:t>
            </a:r>
            <a:endParaRPr sz="1050" b="0" dirty="0">
              <a:solidFill>
                <a:srgbClr val="CADAE2"/>
              </a:solidFill>
              <a:latin typeface="Apto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747385" y="2538664"/>
            <a:ext cx="146304" cy="146304"/>
          </a:xfrm>
          <a:prstGeom prst="ellipse">
            <a:avLst/>
          </a:prstGeom>
          <a:solidFill>
            <a:srgbClr val="54DB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Rectangle 14"/>
          <p:cNvSpPr/>
          <p:nvPr/>
        </p:nvSpPr>
        <p:spPr>
          <a:xfrm>
            <a:off x="5066347" y="2612489"/>
            <a:ext cx="685800" cy="13716"/>
          </a:xfrm>
          <a:prstGeom prst="rect">
            <a:avLst/>
          </a:prstGeom>
          <a:solidFill>
            <a:srgbClr val="54DB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Rounded Rectangle 15"/>
          <p:cNvSpPr/>
          <p:nvPr/>
        </p:nvSpPr>
        <p:spPr>
          <a:xfrm>
            <a:off x="982878" y="3289031"/>
            <a:ext cx="4069080" cy="749808"/>
          </a:xfrm>
          <a:prstGeom prst="roundRect">
            <a:avLst/>
          </a:prstGeom>
          <a:solidFill>
            <a:srgbClr val="071621"/>
          </a:solidFill>
          <a:ln>
            <a:solidFill>
              <a:srgbClr val="52B2B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1156614" y="3563351"/>
            <a:ext cx="3657600" cy="1923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250" b="1">
                <a:solidFill>
                  <a:srgbClr val="FFFFFF"/>
                </a:solidFill>
                <a:latin typeface="Aptos"/>
              </a:rPr>
              <a:t>COPILOT</a:t>
            </a:r>
          </a:p>
        </p:txBody>
      </p:sp>
      <p:sp>
        <p:nvSpPr>
          <p:cNvPr id="18" name="Oval 17"/>
          <p:cNvSpPr/>
          <p:nvPr/>
        </p:nvSpPr>
        <p:spPr>
          <a:xfrm>
            <a:off x="5752147" y="3592816"/>
            <a:ext cx="146304" cy="146304"/>
          </a:xfrm>
          <a:prstGeom prst="ellipse">
            <a:avLst/>
          </a:prstGeom>
          <a:solidFill>
            <a:srgbClr val="54DB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5066347" y="3657974"/>
            <a:ext cx="685800" cy="13716"/>
          </a:xfrm>
          <a:prstGeom prst="rect">
            <a:avLst/>
          </a:prstGeom>
          <a:solidFill>
            <a:srgbClr val="54DB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Rounded Rectangle 19"/>
          <p:cNvSpPr/>
          <p:nvPr/>
        </p:nvSpPr>
        <p:spPr>
          <a:xfrm>
            <a:off x="991450" y="4403396"/>
            <a:ext cx="4069080" cy="749808"/>
          </a:xfrm>
          <a:prstGeom prst="roundRect">
            <a:avLst/>
          </a:prstGeom>
          <a:solidFill>
            <a:srgbClr val="071621"/>
          </a:solidFill>
          <a:ln>
            <a:solidFill>
              <a:srgbClr val="52B2B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1192618" y="4549700"/>
            <a:ext cx="3657600" cy="1923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250" b="1">
                <a:solidFill>
                  <a:srgbClr val="FFFFFF"/>
                </a:solidFill>
                <a:latin typeface="Aptos"/>
              </a:rPr>
              <a:t>DATOS ESTRUCTURADOS Y CON CONTEXTO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92618" y="4833163"/>
            <a:ext cx="3657600" cy="161583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050" b="0">
                <a:solidFill>
                  <a:srgbClr val="CADAE2"/>
                </a:solidFill>
                <a:latin typeface="Aptos"/>
              </a:rPr>
              <a:t>Rag con BBDD vectorial</a:t>
            </a:r>
          </a:p>
        </p:txBody>
      </p:sp>
      <p:sp>
        <p:nvSpPr>
          <p:cNvPr id="23" name="Oval 22"/>
          <p:cNvSpPr/>
          <p:nvPr/>
        </p:nvSpPr>
        <p:spPr>
          <a:xfrm>
            <a:off x="5742432" y="4721162"/>
            <a:ext cx="146304" cy="146304"/>
          </a:xfrm>
          <a:prstGeom prst="ellipse">
            <a:avLst/>
          </a:prstGeom>
          <a:solidFill>
            <a:srgbClr val="54DB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4" name="Rectangle 23"/>
          <p:cNvSpPr/>
          <p:nvPr/>
        </p:nvSpPr>
        <p:spPr>
          <a:xfrm>
            <a:off x="5066347" y="4789346"/>
            <a:ext cx="685800" cy="13716"/>
          </a:xfrm>
          <a:prstGeom prst="rect">
            <a:avLst/>
          </a:prstGeom>
          <a:solidFill>
            <a:srgbClr val="54DB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Rounded Rectangle 24"/>
          <p:cNvSpPr/>
          <p:nvPr/>
        </p:nvSpPr>
        <p:spPr>
          <a:xfrm>
            <a:off x="6492716" y="1790699"/>
            <a:ext cx="4251960" cy="676656"/>
          </a:xfrm>
          <a:prstGeom prst="roundRect">
            <a:avLst/>
          </a:prstGeom>
          <a:solidFill>
            <a:srgbClr val="071621"/>
          </a:solidFill>
          <a:ln>
            <a:solidFill>
              <a:srgbClr val="52B2B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6" name="TextBox 25"/>
          <p:cNvSpPr txBox="1"/>
          <p:nvPr/>
        </p:nvSpPr>
        <p:spPr>
          <a:xfrm>
            <a:off x="6703028" y="1900427"/>
            <a:ext cx="3749039" cy="1828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30" b="1">
                <a:solidFill>
                  <a:srgbClr val="FFFFFF"/>
                </a:solidFill>
                <a:latin typeface="Aptos"/>
              </a:rPr>
              <a:t>DATOS ORDENADOS Y ESTRUCTURADOS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03028" y="2156459"/>
            <a:ext cx="3749039" cy="16459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050" b="0">
                <a:solidFill>
                  <a:srgbClr val="CADAE2"/>
                </a:solidFill>
                <a:latin typeface="Aptos"/>
              </a:rPr>
              <a:t>Data Warehouse</a:t>
            </a:r>
          </a:p>
        </p:txBody>
      </p:sp>
      <p:sp>
        <p:nvSpPr>
          <p:cNvPr id="28" name="Oval 27"/>
          <p:cNvSpPr/>
          <p:nvPr/>
        </p:nvSpPr>
        <p:spPr>
          <a:xfrm>
            <a:off x="5756148" y="2058740"/>
            <a:ext cx="146304" cy="146304"/>
          </a:xfrm>
          <a:prstGeom prst="ellipse">
            <a:avLst/>
          </a:prstGeom>
          <a:solidFill>
            <a:srgbClr val="A9E47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9" name="Rectangle 28"/>
          <p:cNvSpPr/>
          <p:nvPr/>
        </p:nvSpPr>
        <p:spPr>
          <a:xfrm>
            <a:off x="5902452" y="2122521"/>
            <a:ext cx="594360" cy="13716"/>
          </a:xfrm>
          <a:prstGeom prst="rect">
            <a:avLst/>
          </a:prstGeom>
          <a:solidFill>
            <a:srgbClr val="A9E47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0" name="Rounded Rectangle 29"/>
          <p:cNvSpPr/>
          <p:nvPr/>
        </p:nvSpPr>
        <p:spPr>
          <a:xfrm>
            <a:off x="6492716" y="2779470"/>
            <a:ext cx="4251960" cy="676656"/>
          </a:xfrm>
          <a:prstGeom prst="roundRect">
            <a:avLst/>
          </a:prstGeom>
          <a:solidFill>
            <a:srgbClr val="071621"/>
          </a:solidFill>
          <a:ln>
            <a:solidFill>
              <a:srgbClr val="52B2B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1" name="TextBox 30"/>
          <p:cNvSpPr txBox="1"/>
          <p:nvPr/>
        </p:nvSpPr>
        <p:spPr>
          <a:xfrm>
            <a:off x="6703028" y="2889198"/>
            <a:ext cx="3749039" cy="1828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30" b="1">
                <a:solidFill>
                  <a:srgbClr val="FFFFFF"/>
                </a:solidFill>
                <a:latin typeface="Aptos"/>
              </a:rPr>
              <a:t>IA EN NUESTRAS BBDD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03028" y="3145230"/>
            <a:ext cx="3749039" cy="16459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050" b="0">
                <a:solidFill>
                  <a:srgbClr val="CADAE2"/>
                </a:solidFill>
                <a:latin typeface="Aptos"/>
              </a:rPr>
              <a:t>LLM en local</a:t>
            </a:r>
          </a:p>
        </p:txBody>
      </p:sp>
      <p:sp>
        <p:nvSpPr>
          <p:cNvPr id="33" name="Oval 32"/>
          <p:cNvSpPr/>
          <p:nvPr/>
        </p:nvSpPr>
        <p:spPr>
          <a:xfrm>
            <a:off x="5752147" y="3047605"/>
            <a:ext cx="146304" cy="146304"/>
          </a:xfrm>
          <a:prstGeom prst="ellipse">
            <a:avLst/>
          </a:prstGeom>
          <a:solidFill>
            <a:srgbClr val="A9E47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4" name="Rectangle 33"/>
          <p:cNvSpPr/>
          <p:nvPr/>
        </p:nvSpPr>
        <p:spPr>
          <a:xfrm>
            <a:off x="5893308" y="3113899"/>
            <a:ext cx="594360" cy="13716"/>
          </a:xfrm>
          <a:prstGeom prst="rect">
            <a:avLst/>
          </a:prstGeom>
          <a:solidFill>
            <a:srgbClr val="A9E47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5" name="Rounded Rectangle 34"/>
          <p:cNvSpPr/>
          <p:nvPr/>
        </p:nvSpPr>
        <p:spPr>
          <a:xfrm>
            <a:off x="6493637" y="3910894"/>
            <a:ext cx="4251960" cy="676656"/>
          </a:xfrm>
          <a:prstGeom prst="roundRect">
            <a:avLst/>
          </a:prstGeom>
          <a:solidFill>
            <a:srgbClr val="071621"/>
          </a:solidFill>
          <a:ln>
            <a:solidFill>
              <a:srgbClr val="52B2B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TextBox 35"/>
          <p:cNvSpPr txBox="1"/>
          <p:nvPr/>
        </p:nvSpPr>
        <p:spPr>
          <a:xfrm>
            <a:off x="6703949" y="4020622"/>
            <a:ext cx="3749039" cy="1828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30" b="1">
                <a:solidFill>
                  <a:srgbClr val="FFFFFF"/>
                </a:solidFill>
                <a:latin typeface="Aptos"/>
              </a:rPr>
              <a:t>CHAT BOT EN VITICULTURA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703949" y="4276654"/>
            <a:ext cx="3749039" cy="16459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050" b="0">
                <a:solidFill>
                  <a:srgbClr val="CADAE2"/>
                </a:solidFill>
                <a:latin typeface="Aptos"/>
              </a:rPr>
              <a:t>Agente Visual V.1</a:t>
            </a:r>
          </a:p>
        </p:txBody>
      </p:sp>
      <p:sp>
        <p:nvSpPr>
          <p:cNvPr id="38" name="Oval 37"/>
          <p:cNvSpPr/>
          <p:nvPr/>
        </p:nvSpPr>
        <p:spPr>
          <a:xfrm>
            <a:off x="5743003" y="4168888"/>
            <a:ext cx="146304" cy="146304"/>
          </a:xfrm>
          <a:prstGeom prst="ellipse">
            <a:avLst/>
          </a:prstGeom>
          <a:solidFill>
            <a:srgbClr val="A9E47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9" name="Rectangle 38"/>
          <p:cNvSpPr/>
          <p:nvPr/>
        </p:nvSpPr>
        <p:spPr>
          <a:xfrm>
            <a:off x="5886450" y="4241856"/>
            <a:ext cx="594360" cy="13716"/>
          </a:xfrm>
          <a:prstGeom prst="rect">
            <a:avLst/>
          </a:prstGeom>
          <a:solidFill>
            <a:srgbClr val="A9E47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0" name="Rounded Rectangle 39"/>
          <p:cNvSpPr/>
          <p:nvPr/>
        </p:nvSpPr>
        <p:spPr>
          <a:xfrm>
            <a:off x="6487668" y="5023485"/>
            <a:ext cx="4251960" cy="676656"/>
          </a:xfrm>
          <a:prstGeom prst="roundRect">
            <a:avLst/>
          </a:prstGeom>
          <a:solidFill>
            <a:srgbClr val="071621"/>
          </a:solidFill>
          <a:ln>
            <a:solidFill>
              <a:srgbClr val="52B2B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1" name="TextBox 40"/>
          <p:cNvSpPr txBox="1"/>
          <p:nvPr/>
        </p:nvSpPr>
        <p:spPr>
          <a:xfrm>
            <a:off x="6697980" y="5133213"/>
            <a:ext cx="3749039" cy="1828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30" b="1">
                <a:solidFill>
                  <a:srgbClr val="FFFFFF"/>
                </a:solidFill>
                <a:latin typeface="Aptos"/>
              </a:rPr>
              <a:t>CHAT BOT EN VITICULTURA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697980" y="5389245"/>
            <a:ext cx="3749039" cy="16459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050" b="0">
                <a:solidFill>
                  <a:srgbClr val="CADAE2"/>
                </a:solidFill>
                <a:latin typeface="Aptos"/>
              </a:rPr>
              <a:t>Agente Visual V.2</a:t>
            </a:r>
          </a:p>
        </p:txBody>
      </p:sp>
      <p:sp>
        <p:nvSpPr>
          <p:cNvPr id="43" name="Oval 42"/>
          <p:cNvSpPr/>
          <p:nvPr/>
        </p:nvSpPr>
        <p:spPr>
          <a:xfrm>
            <a:off x="5742432" y="5281803"/>
            <a:ext cx="146304" cy="146304"/>
          </a:xfrm>
          <a:prstGeom prst="ellipse">
            <a:avLst/>
          </a:prstGeom>
          <a:solidFill>
            <a:srgbClr val="A9E47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4" name="Rectangle 43"/>
          <p:cNvSpPr/>
          <p:nvPr/>
        </p:nvSpPr>
        <p:spPr>
          <a:xfrm>
            <a:off x="5893308" y="5348097"/>
            <a:ext cx="594360" cy="13716"/>
          </a:xfrm>
          <a:prstGeom prst="rect">
            <a:avLst/>
          </a:prstGeom>
          <a:solidFill>
            <a:srgbClr val="A9E47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24">
            <a:extLst>
              <a:ext uri="{FF2B5EF4-FFF2-40B4-BE49-F238E27FC236}">
                <a16:creationId xmlns:a16="http://schemas.microsoft.com/office/drawing/2014/main" id="{4610AAE1-6A88-21F0-929F-151D4957F8FE}"/>
              </a:ext>
            </a:extLst>
          </p:cNvPr>
          <p:cNvSpPr/>
          <p:nvPr/>
        </p:nvSpPr>
        <p:spPr>
          <a:xfrm>
            <a:off x="731520" y="6336792"/>
            <a:ext cx="9326880" cy="18288"/>
          </a:xfrm>
          <a:prstGeom prst="rect">
            <a:avLst/>
          </a:prstGeom>
          <a:solidFill>
            <a:srgbClr val="54DB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5" name="TextBox 25">
            <a:extLst>
              <a:ext uri="{FF2B5EF4-FFF2-40B4-BE49-F238E27FC236}">
                <a16:creationId xmlns:a16="http://schemas.microsoft.com/office/drawing/2014/main" id="{F84A1E29-2999-B216-7367-F6597FD387EF}"/>
              </a:ext>
            </a:extLst>
          </p:cNvPr>
          <p:cNvSpPr txBox="1"/>
          <p:nvPr/>
        </p:nvSpPr>
        <p:spPr>
          <a:xfrm>
            <a:off x="642747" y="6390894"/>
            <a:ext cx="2286000" cy="2308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/>
            <a:r>
              <a:rPr lang="es-ES" sz="900" b="0">
                <a:solidFill>
                  <a:srgbClr val="C6D6DF"/>
                </a:solidFill>
                <a:latin typeface="Aptos"/>
              </a:rPr>
              <a:t>Alma </a:t>
            </a:r>
            <a:r>
              <a:rPr lang="es-ES" sz="900" b="0" err="1">
                <a:solidFill>
                  <a:srgbClr val="C6D6DF"/>
                </a:solidFill>
                <a:latin typeface="Aptos"/>
              </a:rPr>
              <a:t>Carraovejas</a:t>
            </a:r>
            <a:endParaRPr sz="900" b="0">
              <a:solidFill>
                <a:srgbClr val="C6D6DF"/>
              </a:solidFill>
              <a:latin typeface="Aptos"/>
            </a:endParaRPr>
          </a:p>
        </p:txBody>
      </p:sp>
      <p:pic>
        <p:nvPicPr>
          <p:cNvPr id="3" name="Imagen 2" descr="Comercialización – La distribución del vino de Alma Carraovejas">
            <a:extLst>
              <a:ext uri="{FF2B5EF4-FFF2-40B4-BE49-F238E27FC236}">
                <a16:creationId xmlns:a16="http://schemas.microsoft.com/office/drawing/2014/main" id="{CE03EB2D-C3D4-9E54-D558-790B3A7A23D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0838697" y="219456"/>
            <a:ext cx="1036111" cy="74980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1841</Words>
  <Application>Microsoft Office PowerPoint</Application>
  <PresentationFormat>Panorámica</PresentationFormat>
  <Paragraphs>237</Paragraphs>
  <Slides>24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8" baseType="lpstr">
      <vt:lpstr>Aptos</vt:lpstr>
      <vt:lpstr>Aptos Display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Bodegas Muga - SpectralGeo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IA en el viñedo: gestión predictiva del aclareo</dc:title>
  <dc:subject>IA aplicada al viñedo y gestión de aclareo</dc:subject>
  <dc:creator>OpenAI</dc:creator>
  <cp:lastModifiedBy>Eventos Cultura del Vino</cp:lastModifiedBy>
  <cp:revision>3</cp:revision>
  <dcterms:created xsi:type="dcterms:W3CDTF">2026-05-22T07:23:35Z</dcterms:created>
  <dcterms:modified xsi:type="dcterms:W3CDTF">2026-06-17T08:46:32Z</dcterms:modified>
</cp:coreProperties>
</file>